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7"/>
  </p:notesMasterIdLst>
  <p:sldIdLst>
    <p:sldId id="257" r:id="rId5"/>
    <p:sldId id="279" r:id="rId6"/>
    <p:sldId id="280" r:id="rId8"/>
    <p:sldId id="302" r:id="rId9"/>
    <p:sldId id="308" r:id="rId10"/>
    <p:sldId id="307" r:id="rId11"/>
    <p:sldId id="258" r:id="rId12"/>
    <p:sldId id="309" r:id="rId13"/>
    <p:sldId id="284" r:id="rId14"/>
    <p:sldId id="310" r:id="rId15"/>
    <p:sldId id="311" r:id="rId16"/>
    <p:sldId id="312" r:id="rId17"/>
    <p:sldId id="285" r:id="rId18"/>
    <p:sldId id="340" r:id="rId19"/>
    <p:sldId id="341" r:id="rId20"/>
    <p:sldId id="342" r:id="rId21"/>
    <p:sldId id="343" r:id="rId22"/>
    <p:sldId id="348" r:id="rId23"/>
    <p:sldId id="349" r:id="rId24"/>
    <p:sldId id="350" r:id="rId25"/>
    <p:sldId id="355" r:id="rId26"/>
    <p:sldId id="356" r:id="rId27"/>
    <p:sldId id="357" r:id="rId28"/>
    <p:sldId id="358" r:id="rId29"/>
    <p:sldId id="359" r:id="rId30"/>
    <p:sldId id="301" r:id="rId31"/>
    <p:sldId id="30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AB8"/>
    <a:srgbClr val="2D78B1"/>
    <a:srgbClr val="307DBE"/>
    <a:srgbClr val="2C71AC"/>
    <a:srgbClr val="3485CA"/>
    <a:srgbClr val="438FCF"/>
    <a:srgbClr val="00B050"/>
    <a:srgbClr val="860D4D"/>
    <a:srgbClr val="BE3C1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58" autoAdjust="0"/>
    <p:restoredTop sz="83090" autoAdjust="0"/>
  </p:normalViewPr>
  <p:slideViewPr>
    <p:cSldViewPr snapToGrid="0">
      <p:cViewPr>
        <p:scale>
          <a:sx n="98" d="100"/>
          <a:sy n="98" d="100"/>
        </p:scale>
        <p:origin x="376" y="184"/>
      </p:cViewPr>
      <p:guideLst>
        <p:guide orient="horz" pos="2152"/>
        <p:guide pos="379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E47D3D-80B9-2A4C-9FAC-CCAD982CE7B2}"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zh-CN" altLang="en-US"/>
        </a:p>
      </dgm:t>
    </dgm:pt>
    <dgm:pt modelId="{040FF2B5-1023-8141-AF55-4517565535F4}">
      <dgm:prSet phldrT="[文本]"/>
      <dgm:spPr>
        <a:solidFill>
          <a:srgbClr val="00B050"/>
        </a:solidFill>
      </dgm:spPr>
      <dgm:t>
        <a:bodyPr/>
        <a:lstStyle/>
        <a:p>
          <a:r>
            <a:rPr lang="zh-CN" altLang="en-US" dirty="0" smtClean="0"/>
            <a:t>分句</a:t>
          </a:r>
          <a:endParaRPr lang="zh-CN" altLang="en-US" dirty="0"/>
        </a:p>
      </dgm:t>
    </dgm:pt>
    <dgm:pt modelId="{3D4F636A-B609-C949-8DB2-780EE7D6B77C}" cxnId="{FA9DCFED-379D-9E4A-803D-14C361CFB8C9}" type="parTrans">
      <dgm:prSet/>
      <dgm:spPr/>
      <dgm:t>
        <a:bodyPr/>
        <a:lstStyle/>
        <a:p>
          <a:endParaRPr lang="zh-CN" altLang="en-US"/>
        </a:p>
      </dgm:t>
    </dgm:pt>
    <dgm:pt modelId="{9AC874AD-C5B1-974D-BB7D-B168A5FCAD63}" cxnId="{FA9DCFED-379D-9E4A-803D-14C361CFB8C9}" type="sibTrans">
      <dgm:prSet/>
      <dgm:spPr/>
      <dgm:t>
        <a:bodyPr/>
        <a:lstStyle/>
        <a:p>
          <a:endParaRPr lang="zh-CN" altLang="en-US"/>
        </a:p>
      </dgm:t>
    </dgm:pt>
    <dgm:pt modelId="{4C2A83EC-6A7D-1F4B-9709-3A651B9CA337}">
      <dgm:prSet phldrT="[文本]"/>
      <dgm:spPr>
        <a:solidFill>
          <a:srgbClr val="00B050"/>
        </a:solidFill>
      </dgm:spPr>
      <dgm:t>
        <a:bodyPr/>
        <a:lstStyle/>
        <a:p>
          <a:r>
            <a:rPr lang="zh-CN" altLang="en-US" dirty="0" smtClean="0"/>
            <a:t>分词</a:t>
          </a:r>
          <a:endParaRPr lang="zh-CN" altLang="en-US" dirty="0"/>
        </a:p>
      </dgm:t>
    </dgm:pt>
    <dgm:pt modelId="{0D02B6BE-68DD-CD41-9BE6-6AD30B9737E7}" cxnId="{37A22B59-95B6-B442-845B-EC25B7032C31}" type="parTrans">
      <dgm:prSet/>
      <dgm:spPr/>
      <dgm:t>
        <a:bodyPr/>
        <a:lstStyle/>
        <a:p>
          <a:endParaRPr lang="zh-CN" altLang="en-US"/>
        </a:p>
      </dgm:t>
    </dgm:pt>
    <dgm:pt modelId="{3ABC5A9A-C00D-0D4D-B2C3-13167F9BCAE3}" cxnId="{37A22B59-95B6-B442-845B-EC25B7032C31}" type="sibTrans">
      <dgm:prSet/>
      <dgm:spPr/>
      <dgm:t>
        <a:bodyPr/>
        <a:lstStyle/>
        <a:p>
          <a:endParaRPr lang="zh-CN" altLang="en-US"/>
        </a:p>
      </dgm:t>
    </dgm:pt>
    <dgm:pt modelId="{050CE55F-F6B1-4947-A28F-B40EC34BF365}">
      <dgm:prSet phldrT="[文本]"/>
      <dgm:spPr>
        <a:solidFill>
          <a:srgbClr val="00B050"/>
        </a:solidFill>
      </dgm:spPr>
      <dgm:t>
        <a:bodyPr/>
        <a:lstStyle/>
        <a:p>
          <a:r>
            <a:rPr lang="zh-CN" altLang="en-US" dirty="0" smtClean="0"/>
            <a:t>词性标注</a:t>
          </a:r>
          <a:endParaRPr lang="zh-CN" altLang="en-US" dirty="0"/>
        </a:p>
      </dgm:t>
    </dgm:pt>
    <dgm:pt modelId="{E7392ED5-64A3-3948-94E1-FF1FC33FBE28}" cxnId="{0D1E8BC9-E007-6C48-B680-C3BBA0634208}" type="parTrans">
      <dgm:prSet/>
      <dgm:spPr/>
      <dgm:t>
        <a:bodyPr/>
        <a:lstStyle/>
        <a:p>
          <a:endParaRPr lang="zh-CN" altLang="en-US"/>
        </a:p>
      </dgm:t>
    </dgm:pt>
    <dgm:pt modelId="{414E6A21-75A0-4741-8F73-BDF043F406A7}" cxnId="{0D1E8BC9-E007-6C48-B680-C3BBA0634208}" type="sibTrans">
      <dgm:prSet/>
      <dgm:spPr/>
      <dgm:t>
        <a:bodyPr/>
        <a:lstStyle/>
        <a:p>
          <a:endParaRPr lang="zh-CN" altLang="en-US"/>
        </a:p>
      </dgm:t>
    </dgm:pt>
    <dgm:pt modelId="{0ABC414B-BE5A-594B-A0B5-F8C339712011}">
      <dgm:prSet/>
      <dgm:spPr>
        <a:solidFill>
          <a:srgbClr val="00B050"/>
        </a:solidFill>
      </dgm:spPr>
      <dgm:t>
        <a:bodyPr/>
        <a:lstStyle/>
        <a:p>
          <a:r>
            <a:rPr lang="zh-CN" altLang="en-US" dirty="0" smtClean="0"/>
            <a:t>实体识别</a:t>
          </a:r>
          <a:endParaRPr lang="zh-CN" altLang="en-US" dirty="0"/>
        </a:p>
      </dgm:t>
    </dgm:pt>
    <dgm:pt modelId="{0F297D3B-4365-CF43-AFCE-3FF78DAFB6B6}" cxnId="{B5B8745F-0D72-814D-8362-8992D079F783}" type="parTrans">
      <dgm:prSet/>
      <dgm:spPr/>
      <dgm:t>
        <a:bodyPr/>
        <a:lstStyle/>
        <a:p>
          <a:endParaRPr lang="zh-CN" altLang="en-US"/>
        </a:p>
      </dgm:t>
    </dgm:pt>
    <dgm:pt modelId="{53F3ECFD-1533-354F-AE44-947A98387A77}" cxnId="{B5B8745F-0D72-814D-8362-8992D079F783}" type="sibTrans">
      <dgm:prSet/>
      <dgm:spPr/>
      <dgm:t>
        <a:bodyPr/>
        <a:lstStyle/>
        <a:p>
          <a:endParaRPr lang="zh-CN" altLang="en-US"/>
        </a:p>
      </dgm:t>
    </dgm:pt>
    <dgm:pt modelId="{C0A55F07-8892-C04D-927A-EAB5BE39D279}" type="pres">
      <dgm:prSet presAssocID="{FBE47D3D-80B9-2A4C-9FAC-CCAD982CE7B2}" presName="Name0" presStyleCnt="0">
        <dgm:presLayoutVars>
          <dgm:dir/>
          <dgm:resizeHandles val="exact"/>
        </dgm:presLayoutVars>
      </dgm:prSet>
      <dgm:spPr/>
    </dgm:pt>
    <dgm:pt modelId="{E1EBBADF-5A76-BC49-B005-96BCB20748E0}" type="pres">
      <dgm:prSet presAssocID="{040FF2B5-1023-8141-AF55-4517565535F4}" presName="node" presStyleLbl="node1" presStyleIdx="0" presStyleCnt="4">
        <dgm:presLayoutVars>
          <dgm:bulletEnabled val="1"/>
        </dgm:presLayoutVars>
      </dgm:prSet>
      <dgm:spPr/>
      <dgm:t>
        <a:bodyPr/>
        <a:lstStyle/>
        <a:p>
          <a:endParaRPr lang="zh-CN" altLang="en-US"/>
        </a:p>
      </dgm:t>
    </dgm:pt>
    <dgm:pt modelId="{1A962418-E53E-AC4B-B910-63888D195A8A}" type="pres">
      <dgm:prSet presAssocID="{9AC874AD-C5B1-974D-BB7D-B168A5FCAD63}" presName="sibTrans" presStyleLbl="sibTrans2D1" presStyleIdx="0" presStyleCnt="3"/>
      <dgm:spPr/>
    </dgm:pt>
    <dgm:pt modelId="{8AAE0472-ACEC-0D4E-B67B-6B5BFF2A5F15}" type="pres">
      <dgm:prSet presAssocID="{9AC874AD-C5B1-974D-BB7D-B168A5FCAD63}" presName="connectorText" presStyleLbl="sibTrans2D1" presStyleIdx="0" presStyleCnt="3"/>
      <dgm:spPr/>
    </dgm:pt>
    <dgm:pt modelId="{0B1284A0-05E1-3E42-B794-26B85B9AF54A}" type="pres">
      <dgm:prSet presAssocID="{4C2A83EC-6A7D-1F4B-9709-3A651B9CA337}" presName="node" presStyleLbl="node1" presStyleIdx="1" presStyleCnt="4">
        <dgm:presLayoutVars>
          <dgm:bulletEnabled val="1"/>
        </dgm:presLayoutVars>
      </dgm:prSet>
      <dgm:spPr/>
      <dgm:t>
        <a:bodyPr/>
        <a:lstStyle/>
        <a:p>
          <a:endParaRPr lang="zh-CN" altLang="en-US"/>
        </a:p>
      </dgm:t>
    </dgm:pt>
    <dgm:pt modelId="{1FEF7B38-3A24-CB46-9679-012F01DC85F6}" type="pres">
      <dgm:prSet presAssocID="{3ABC5A9A-C00D-0D4D-B2C3-13167F9BCAE3}" presName="sibTrans" presStyleLbl="sibTrans2D1" presStyleIdx="1" presStyleCnt="3"/>
      <dgm:spPr/>
    </dgm:pt>
    <dgm:pt modelId="{8EF7E515-EA85-B34C-A6EF-99977149FB98}" type="pres">
      <dgm:prSet presAssocID="{3ABC5A9A-C00D-0D4D-B2C3-13167F9BCAE3}" presName="connectorText" presStyleLbl="sibTrans2D1" presStyleIdx="1" presStyleCnt="3"/>
      <dgm:spPr/>
    </dgm:pt>
    <dgm:pt modelId="{C4D37FCA-ECA9-214D-933D-22792EF03C7D}" type="pres">
      <dgm:prSet presAssocID="{050CE55F-F6B1-4947-A28F-B40EC34BF365}" presName="node" presStyleLbl="node1" presStyleIdx="2" presStyleCnt="4">
        <dgm:presLayoutVars>
          <dgm:bulletEnabled val="1"/>
        </dgm:presLayoutVars>
      </dgm:prSet>
      <dgm:spPr/>
    </dgm:pt>
    <dgm:pt modelId="{CC96443A-FB6B-EB4D-AC3C-0CA335E9E724}" type="pres">
      <dgm:prSet presAssocID="{414E6A21-75A0-4741-8F73-BDF043F406A7}" presName="sibTrans" presStyleLbl="sibTrans2D1" presStyleIdx="2" presStyleCnt="3"/>
      <dgm:spPr/>
    </dgm:pt>
    <dgm:pt modelId="{1991BD8D-9450-8B47-8AC2-BDE9AE63EE37}" type="pres">
      <dgm:prSet presAssocID="{414E6A21-75A0-4741-8F73-BDF043F406A7}" presName="connectorText" presStyleLbl="sibTrans2D1" presStyleIdx="2" presStyleCnt="3"/>
      <dgm:spPr/>
    </dgm:pt>
    <dgm:pt modelId="{55213F45-4A1E-A64B-8656-CC8FBD0B0941}" type="pres">
      <dgm:prSet presAssocID="{0ABC414B-BE5A-594B-A0B5-F8C339712011}" presName="node" presStyleLbl="node1" presStyleIdx="3" presStyleCnt="4">
        <dgm:presLayoutVars>
          <dgm:bulletEnabled val="1"/>
        </dgm:presLayoutVars>
      </dgm:prSet>
      <dgm:spPr/>
    </dgm:pt>
  </dgm:ptLst>
  <dgm:cxnLst>
    <dgm:cxn modelId="{6A0C2234-211E-C04A-A8A8-D981035926B2}" type="presOf" srcId="{3ABC5A9A-C00D-0D4D-B2C3-13167F9BCAE3}" destId="{1FEF7B38-3A24-CB46-9679-012F01DC85F6}" srcOrd="0" destOrd="0" presId="urn:microsoft.com/office/officeart/2005/8/layout/process1"/>
    <dgm:cxn modelId="{8091C3BF-B2BD-BA4A-B750-A6EFD318A861}" type="presOf" srcId="{414E6A21-75A0-4741-8F73-BDF043F406A7}" destId="{1991BD8D-9450-8B47-8AC2-BDE9AE63EE37}" srcOrd="1" destOrd="0" presId="urn:microsoft.com/office/officeart/2005/8/layout/process1"/>
    <dgm:cxn modelId="{487184B4-5C3E-044C-B0AB-29A074FFAE0C}" type="presOf" srcId="{FBE47D3D-80B9-2A4C-9FAC-CCAD982CE7B2}" destId="{C0A55F07-8892-C04D-927A-EAB5BE39D279}" srcOrd="0" destOrd="0" presId="urn:microsoft.com/office/officeart/2005/8/layout/process1"/>
    <dgm:cxn modelId="{6A675EA0-2EF9-E544-9C86-72EC5E156406}" type="presOf" srcId="{040FF2B5-1023-8141-AF55-4517565535F4}" destId="{E1EBBADF-5A76-BC49-B005-96BCB20748E0}" srcOrd="0" destOrd="0" presId="urn:microsoft.com/office/officeart/2005/8/layout/process1"/>
    <dgm:cxn modelId="{16E8BD6D-E32C-4945-A87A-4D0C7529DC89}" type="presOf" srcId="{0ABC414B-BE5A-594B-A0B5-F8C339712011}" destId="{55213F45-4A1E-A64B-8656-CC8FBD0B0941}" srcOrd="0" destOrd="0" presId="urn:microsoft.com/office/officeart/2005/8/layout/process1"/>
    <dgm:cxn modelId="{B5B8745F-0D72-814D-8362-8992D079F783}" srcId="{FBE47D3D-80B9-2A4C-9FAC-CCAD982CE7B2}" destId="{0ABC414B-BE5A-594B-A0B5-F8C339712011}" srcOrd="3" destOrd="0" parTransId="{0F297D3B-4365-CF43-AFCE-3FF78DAFB6B6}" sibTransId="{53F3ECFD-1533-354F-AE44-947A98387A77}"/>
    <dgm:cxn modelId="{421E5826-3FBB-354D-9720-0D9AA4F6A58D}" type="presOf" srcId="{050CE55F-F6B1-4947-A28F-B40EC34BF365}" destId="{C4D37FCA-ECA9-214D-933D-22792EF03C7D}" srcOrd="0" destOrd="0" presId="urn:microsoft.com/office/officeart/2005/8/layout/process1"/>
    <dgm:cxn modelId="{D24AD363-3A71-9246-83DC-86F939715F96}" type="presOf" srcId="{414E6A21-75A0-4741-8F73-BDF043F406A7}" destId="{CC96443A-FB6B-EB4D-AC3C-0CA335E9E724}" srcOrd="0" destOrd="0" presId="urn:microsoft.com/office/officeart/2005/8/layout/process1"/>
    <dgm:cxn modelId="{43C8BF2F-D08B-4044-8448-E9F1600F89DC}" type="presOf" srcId="{3ABC5A9A-C00D-0D4D-B2C3-13167F9BCAE3}" destId="{8EF7E515-EA85-B34C-A6EF-99977149FB98}" srcOrd="1" destOrd="0" presId="urn:microsoft.com/office/officeart/2005/8/layout/process1"/>
    <dgm:cxn modelId="{A128EDF2-BB2B-4B43-9EB8-03DF5A89AC98}" type="presOf" srcId="{9AC874AD-C5B1-974D-BB7D-B168A5FCAD63}" destId="{1A962418-E53E-AC4B-B910-63888D195A8A}" srcOrd="0" destOrd="0" presId="urn:microsoft.com/office/officeart/2005/8/layout/process1"/>
    <dgm:cxn modelId="{0D1E8BC9-E007-6C48-B680-C3BBA0634208}" srcId="{FBE47D3D-80B9-2A4C-9FAC-CCAD982CE7B2}" destId="{050CE55F-F6B1-4947-A28F-B40EC34BF365}" srcOrd="2" destOrd="0" parTransId="{E7392ED5-64A3-3948-94E1-FF1FC33FBE28}" sibTransId="{414E6A21-75A0-4741-8F73-BDF043F406A7}"/>
    <dgm:cxn modelId="{07854420-8E18-F448-A2A5-8747F176959C}" type="presOf" srcId="{9AC874AD-C5B1-974D-BB7D-B168A5FCAD63}" destId="{8AAE0472-ACEC-0D4E-B67B-6B5BFF2A5F15}" srcOrd="1" destOrd="0" presId="urn:microsoft.com/office/officeart/2005/8/layout/process1"/>
    <dgm:cxn modelId="{F7A9D11F-D51A-1246-BF1F-5C6F1970D95E}" type="presOf" srcId="{4C2A83EC-6A7D-1F4B-9709-3A651B9CA337}" destId="{0B1284A0-05E1-3E42-B794-26B85B9AF54A}" srcOrd="0" destOrd="0" presId="urn:microsoft.com/office/officeart/2005/8/layout/process1"/>
    <dgm:cxn modelId="{37A22B59-95B6-B442-845B-EC25B7032C31}" srcId="{FBE47D3D-80B9-2A4C-9FAC-CCAD982CE7B2}" destId="{4C2A83EC-6A7D-1F4B-9709-3A651B9CA337}" srcOrd="1" destOrd="0" parTransId="{0D02B6BE-68DD-CD41-9BE6-6AD30B9737E7}" sibTransId="{3ABC5A9A-C00D-0D4D-B2C3-13167F9BCAE3}"/>
    <dgm:cxn modelId="{FA9DCFED-379D-9E4A-803D-14C361CFB8C9}" srcId="{FBE47D3D-80B9-2A4C-9FAC-CCAD982CE7B2}" destId="{040FF2B5-1023-8141-AF55-4517565535F4}" srcOrd="0" destOrd="0" parTransId="{3D4F636A-B609-C949-8DB2-780EE7D6B77C}" sibTransId="{9AC874AD-C5B1-974D-BB7D-B168A5FCAD63}"/>
    <dgm:cxn modelId="{18889E88-4EE2-9B45-879F-0D0F300C5459}" type="presParOf" srcId="{C0A55F07-8892-C04D-927A-EAB5BE39D279}" destId="{E1EBBADF-5A76-BC49-B005-96BCB20748E0}" srcOrd="0" destOrd="0" presId="urn:microsoft.com/office/officeart/2005/8/layout/process1"/>
    <dgm:cxn modelId="{AF7EDB90-2A3E-114A-9D88-3E0858B477B3}" type="presParOf" srcId="{C0A55F07-8892-C04D-927A-EAB5BE39D279}" destId="{1A962418-E53E-AC4B-B910-63888D195A8A}" srcOrd="1" destOrd="0" presId="urn:microsoft.com/office/officeart/2005/8/layout/process1"/>
    <dgm:cxn modelId="{E05156B3-798E-6E4B-828D-663CC8C8B8C5}" type="presParOf" srcId="{1A962418-E53E-AC4B-B910-63888D195A8A}" destId="{8AAE0472-ACEC-0D4E-B67B-6B5BFF2A5F15}" srcOrd="0" destOrd="0" presId="urn:microsoft.com/office/officeart/2005/8/layout/process1"/>
    <dgm:cxn modelId="{D92798F1-637D-264B-A596-99269261A009}" type="presParOf" srcId="{C0A55F07-8892-C04D-927A-EAB5BE39D279}" destId="{0B1284A0-05E1-3E42-B794-26B85B9AF54A}" srcOrd="2" destOrd="0" presId="urn:microsoft.com/office/officeart/2005/8/layout/process1"/>
    <dgm:cxn modelId="{A928C54A-051A-D54A-84AE-6E858464CA86}" type="presParOf" srcId="{C0A55F07-8892-C04D-927A-EAB5BE39D279}" destId="{1FEF7B38-3A24-CB46-9679-012F01DC85F6}" srcOrd="3" destOrd="0" presId="urn:microsoft.com/office/officeart/2005/8/layout/process1"/>
    <dgm:cxn modelId="{7C6AAD53-4BA1-9A45-A306-988389EBD732}" type="presParOf" srcId="{1FEF7B38-3A24-CB46-9679-012F01DC85F6}" destId="{8EF7E515-EA85-B34C-A6EF-99977149FB98}" srcOrd="0" destOrd="0" presId="urn:microsoft.com/office/officeart/2005/8/layout/process1"/>
    <dgm:cxn modelId="{864E151B-AFC1-F044-8CA4-CBCDA8F2DB11}" type="presParOf" srcId="{C0A55F07-8892-C04D-927A-EAB5BE39D279}" destId="{C4D37FCA-ECA9-214D-933D-22792EF03C7D}" srcOrd="4" destOrd="0" presId="urn:microsoft.com/office/officeart/2005/8/layout/process1"/>
    <dgm:cxn modelId="{B3DDDF75-B605-BA4E-96FF-B0ECD9FDB593}" type="presParOf" srcId="{C0A55F07-8892-C04D-927A-EAB5BE39D279}" destId="{CC96443A-FB6B-EB4D-AC3C-0CA335E9E724}" srcOrd="5" destOrd="0" presId="urn:microsoft.com/office/officeart/2005/8/layout/process1"/>
    <dgm:cxn modelId="{F4949610-F2C8-FD4E-8368-846860484600}" type="presParOf" srcId="{CC96443A-FB6B-EB4D-AC3C-0CA335E9E724}" destId="{1991BD8D-9450-8B47-8AC2-BDE9AE63EE37}" srcOrd="0" destOrd="0" presId="urn:microsoft.com/office/officeart/2005/8/layout/process1"/>
    <dgm:cxn modelId="{C12221C5-4F87-B249-B644-CE36E7450464}" type="presParOf" srcId="{C0A55F07-8892-C04D-927A-EAB5BE39D279}" destId="{55213F45-4A1E-A64B-8656-CC8FBD0B094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47D3D-80B9-2A4C-9FAC-CCAD982CE7B2}"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zh-CN" altLang="en-US"/>
        </a:p>
      </dgm:t>
    </dgm:pt>
    <dgm:pt modelId="{113B8F0A-F11F-4199-8451-8F687720598D}">
      <dgm:prSe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zh-CN"/>
            <a:t>输入解说词</a:t>
          </a:r>
          <a:r>
            <a:rPr lang="zh-CN"/>
            <a:t/>
          </a:r>
          <a:endParaRPr lang="zh-CN"/>
        </a:p>
      </dgm:t>
    </dgm:pt>
    <dgm:pt modelId="{5F9AAF20-A90C-4165-B66B-35598C928D54}" cxnId="{88891D7D-F56C-4FCF-85CF-E4E2B47C89B3}" type="parTrans">
      <dgm:prSet/>
      <dgm:spPr/>
    </dgm:pt>
    <dgm:pt modelId="{EE9EBE9E-46CD-4D03-95A5-284AA8536A49}" cxnId="{88891D7D-F56C-4FCF-85CF-E4E2B47C89B3}" type="sibTrans">
      <dgm:prSet/>
      <dgm:spPr/>
    </dgm:pt>
    <dgm:pt modelId="{DC42ABA3-3BC5-4824-AED5-DB623B7A7C7F}">
      <dgm:prSe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zh-CN"/>
            <a:t>分句</a:t>
          </a:r>
          <a:r>
            <a:rPr lang="zh-CN"/>
            <a:t/>
          </a:r>
          <a:endParaRPr lang="zh-CN"/>
        </a:p>
      </dgm:t>
    </dgm:pt>
    <dgm:pt modelId="{52A1188D-9420-4CAD-B15F-040C3F7942D9}" cxnId="{530F3CD0-7FD5-4189-B88C-FE3E45E259B1}" type="parTrans">
      <dgm:prSet/>
      <dgm:spPr/>
    </dgm:pt>
    <dgm:pt modelId="{5BB04E35-5B29-482C-88BC-B7219E78160F}" cxnId="{530F3CD0-7FD5-4189-B88C-FE3E45E259B1}" type="sibTrans">
      <dgm:prSet/>
      <dgm:spPr/>
    </dgm:pt>
    <dgm:pt modelId="{4C2A83EC-6A7D-1F4B-9709-3A651B9CA337}">
      <dgm:prSet phldrT="[文本]"/>
      <dgm:spPr>
        <a:solidFill>
          <a:srgbClr val="00B050"/>
        </a:solidFill>
      </dgm:spPr>
      <dgm:t>
        <a:bodyPr/>
        <a:lstStyle/>
        <a:p>
          <a:r>
            <a:rPr lang="zh-CN" altLang="en-US" dirty="0" smtClean="0"/>
            <a:t>分词</a:t>
          </a:r>
          <a:endParaRPr lang="zh-CN" altLang="en-US" dirty="0"/>
        </a:p>
      </dgm:t>
    </dgm:pt>
    <dgm:pt modelId="{0D02B6BE-68DD-CD41-9BE6-6AD30B9737E7}" cxnId="{CABE9010-C9E6-4768-BC21-ACA347872855}" type="parTrans">
      <dgm:prSet/>
      <dgm:spPr/>
      <dgm:t>
        <a:bodyPr/>
        <a:lstStyle/>
        <a:p>
          <a:endParaRPr lang="zh-CN" altLang="en-US"/>
        </a:p>
      </dgm:t>
    </dgm:pt>
    <dgm:pt modelId="{3ABC5A9A-C00D-0D4D-B2C3-13167F9BCAE3}" cxnId="{CABE9010-C9E6-4768-BC21-ACA347872855}" type="sibTrans">
      <dgm:prSet/>
      <dgm:spPr/>
      <dgm:t>
        <a:bodyPr/>
        <a:lstStyle/>
        <a:p>
          <a:endParaRPr lang="zh-CN" altLang="en-US"/>
        </a:p>
      </dgm:t>
    </dgm:pt>
    <dgm:pt modelId="{050CE55F-F6B1-4947-A28F-B40EC34BF365}">
      <dgm:prSet phldrT="[文本]"/>
      <dgm:spPr>
        <a:solidFill>
          <a:srgbClr val="00B050"/>
        </a:solidFill>
      </dgm:spPr>
      <dgm:t>
        <a:bodyPr/>
        <a:lstStyle/>
        <a:p>
          <a:r>
            <a:rPr lang="zh-CN" altLang="en-US" dirty="0" smtClean="0"/>
            <a:t>词性标注</a:t>
          </a:r>
          <a:endParaRPr lang="zh-CN" altLang="en-US" dirty="0"/>
        </a:p>
      </dgm:t>
    </dgm:pt>
    <dgm:pt modelId="{E7392ED5-64A3-3948-94E1-FF1FC33FBE28}" cxnId="{381A6A4B-1A6D-46EA-99AB-0D8F102E2DB8}" type="parTrans">
      <dgm:prSet/>
      <dgm:spPr/>
      <dgm:t>
        <a:bodyPr/>
        <a:lstStyle/>
        <a:p>
          <a:endParaRPr lang="zh-CN" altLang="en-US"/>
        </a:p>
      </dgm:t>
    </dgm:pt>
    <dgm:pt modelId="{414E6A21-75A0-4741-8F73-BDF043F406A7}" cxnId="{381A6A4B-1A6D-46EA-99AB-0D8F102E2DB8}" type="sibTrans">
      <dgm:prSet/>
      <dgm:spPr/>
      <dgm:t>
        <a:bodyPr/>
        <a:lstStyle/>
        <a:p>
          <a:endParaRPr lang="zh-CN" altLang="en-US"/>
        </a:p>
      </dgm:t>
    </dgm:pt>
    <dgm:pt modelId="{0ABC414B-BE5A-594B-A0B5-F8C339712011}">
      <dgm:prSet/>
      <dgm:spPr>
        <a:solidFill>
          <a:srgbClr val="00B050"/>
        </a:solidFill>
      </dgm:spPr>
      <dgm:t>
        <a:bodyPr/>
        <a:lstStyle/>
        <a:p>
          <a:r>
            <a:rPr lang="zh-CN" altLang="en-US" dirty="0" smtClean="0"/>
            <a:t>实体识别</a:t>
          </a:r>
          <a:endParaRPr lang="zh-CN" altLang="en-US" dirty="0"/>
        </a:p>
      </dgm:t>
    </dgm:pt>
    <dgm:pt modelId="{0F297D3B-4365-CF43-AFCE-3FF78DAFB6B6}" cxnId="{16013902-479C-4FDE-8676-0CF5D599913D}" type="parTrans">
      <dgm:prSet/>
      <dgm:spPr/>
      <dgm:t>
        <a:bodyPr/>
        <a:lstStyle/>
        <a:p>
          <a:endParaRPr lang="zh-CN" altLang="en-US"/>
        </a:p>
      </dgm:t>
    </dgm:pt>
    <dgm:pt modelId="{53F3ECFD-1533-354F-AE44-947A98387A77}" cxnId="{16013902-479C-4FDE-8676-0CF5D599913D}" type="sibTrans">
      <dgm:prSet/>
      <dgm:spPr/>
      <dgm:t>
        <a:bodyPr/>
        <a:lstStyle/>
        <a:p>
          <a:endParaRPr lang="zh-CN" altLang="en-US"/>
        </a:p>
      </dgm:t>
    </dgm:pt>
    <dgm:pt modelId="{95427926-C541-4D13-97C2-C72EB017FC45}">
      <dgm:prSe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zh-CN"/>
            <a:t>实体抽取</a:t>
          </a:r>
          <a:r>
            <a:rPr lang="zh-CN"/>
            <a:t/>
          </a:r>
          <a:endParaRPr lang="zh-CN"/>
        </a:p>
      </dgm:t>
    </dgm:pt>
    <dgm:pt modelId="{9716A1AE-6A97-4326-A0AA-A9B240E2DC4E}" cxnId="{BCFA9E67-EB6C-413D-A628-155985AFA69D}" type="parTrans">
      <dgm:prSet/>
      <dgm:spPr/>
    </dgm:pt>
    <dgm:pt modelId="{C47E5823-B8CE-446F-AC00-6EFF683FE406}" cxnId="{BCFA9E67-EB6C-413D-A628-155985AFA69D}" type="sibTrans">
      <dgm:prSet/>
      <dgm:spPr/>
    </dgm:pt>
    <dgm:pt modelId="{7513B48C-D80A-43A9-B963-E4D1ECC7F3A0}">
      <dgm:prSe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zh-CN"/>
            <a:t>将结果填充到本体中对应的内容</a:t>
          </a:r>
          <a:endParaRPr lang="zh-CN"/>
        </a:p>
      </dgm:t>
    </dgm:pt>
    <dgm:pt modelId="{26E3C335-3608-4CB2-A146-51C54AF29783}" cxnId="{2E84C6E0-485B-4ED4-9F43-781EA04C41EA}" type="parTrans">
      <dgm:prSet/>
      <dgm:spPr/>
    </dgm:pt>
    <dgm:pt modelId="{8EC77C69-C215-466A-BD5E-82D5E17D0F62}" cxnId="{2E84C6E0-485B-4ED4-9F43-781EA04C41EA}" type="sibTrans">
      <dgm:prSet/>
      <dgm:spPr/>
    </dgm:pt>
    <dgm:pt modelId="{C0A55F07-8892-C04D-927A-EAB5BE39D279}" type="pres">
      <dgm:prSet presAssocID="{FBE47D3D-80B9-2A4C-9FAC-CCAD982CE7B2}" presName="Name0" presStyleCnt="0">
        <dgm:presLayoutVars>
          <dgm:dir/>
          <dgm:resizeHandles val="exact"/>
        </dgm:presLayoutVars>
      </dgm:prSet>
      <dgm:spPr/>
    </dgm:pt>
    <dgm:pt modelId="{828052E7-2FA0-432D-BC7D-5124B048581C}" type="pres">
      <dgm:prSet presAssocID="{113B8F0A-F11F-4199-8451-8F687720598D}" presName="node" presStyleLbl="node1" presStyleIdx="0" presStyleCnt="7">
        <dgm:presLayoutVars>
          <dgm:bulletEnabled val="1"/>
        </dgm:presLayoutVars>
      </dgm:prSet>
      <dgm:spPr/>
    </dgm:pt>
    <dgm:pt modelId="{5409ECBA-F8F7-4AEA-9066-53CD13BABE76}" type="pres">
      <dgm:prSet presAssocID="{EE9EBE9E-46CD-4D03-95A5-284AA8536A49}" presName="sibTrans" presStyleLbl="sibTrans2D1" presStyleIdx="0" presStyleCnt="6"/>
      <dgm:spPr/>
    </dgm:pt>
    <dgm:pt modelId="{7FEF9D40-7998-4ACF-B239-1083138CDFEE}" type="pres">
      <dgm:prSet presAssocID="{EE9EBE9E-46CD-4D03-95A5-284AA8536A49}" presName="connectorText" presStyleCnt="0"/>
      <dgm:spPr/>
    </dgm:pt>
    <dgm:pt modelId="{B1746B0E-5DA3-4D48-A245-AC78BE4CAA39}" type="pres">
      <dgm:prSet presAssocID="{DC42ABA3-3BC5-4824-AED5-DB623B7A7C7F}" presName="node" presStyleLbl="node1" presStyleIdx="1" presStyleCnt="7">
        <dgm:presLayoutVars>
          <dgm:bulletEnabled val="1"/>
        </dgm:presLayoutVars>
      </dgm:prSet>
      <dgm:spPr/>
    </dgm:pt>
    <dgm:pt modelId="{457403C0-B6CF-4727-8964-CE1C0E4BF618}" type="pres">
      <dgm:prSet presAssocID="{5BB04E35-5B29-482C-88BC-B7219E78160F}" presName="sibTrans" presStyleLbl="sibTrans2D1" presStyleIdx="1" presStyleCnt="6"/>
      <dgm:spPr/>
    </dgm:pt>
    <dgm:pt modelId="{3CA4B524-F759-47B1-B279-61191F0DA4B4}" type="pres">
      <dgm:prSet presAssocID="{5BB04E35-5B29-482C-88BC-B7219E78160F}" presName="connectorText" presStyleCnt="0"/>
      <dgm:spPr/>
    </dgm:pt>
    <dgm:pt modelId="{0B1284A0-05E1-3E42-B794-26B85B9AF54A}" type="pres">
      <dgm:prSet presAssocID="{4C2A83EC-6A7D-1F4B-9709-3A651B9CA337}" presName="node" presStyleLbl="node1" presStyleIdx="2" presStyleCnt="7">
        <dgm:presLayoutVars>
          <dgm:bulletEnabled val="1"/>
        </dgm:presLayoutVars>
      </dgm:prSet>
      <dgm:spPr/>
      <dgm:t>
        <a:bodyPr/>
        <a:lstStyle/>
        <a:p>
          <a:endParaRPr lang="zh-CN" altLang="en-US"/>
        </a:p>
      </dgm:t>
    </dgm:pt>
    <dgm:pt modelId="{1FEF7B38-3A24-CB46-9679-012F01DC85F6}" type="pres">
      <dgm:prSet presAssocID="{3ABC5A9A-C00D-0D4D-B2C3-13167F9BCAE3}" presName="sibTrans" presStyleLbl="sibTrans2D1" presStyleIdx="2" presStyleCnt="6"/>
      <dgm:spPr/>
    </dgm:pt>
    <dgm:pt modelId="{8EF7E515-EA85-B34C-A6EF-99977149FB98}" type="pres">
      <dgm:prSet presAssocID="{3ABC5A9A-C00D-0D4D-B2C3-13167F9BCAE3}" presName="connectorText" presStyleCnt="0"/>
      <dgm:spPr/>
    </dgm:pt>
    <dgm:pt modelId="{C4D37FCA-ECA9-214D-933D-22792EF03C7D}" type="pres">
      <dgm:prSet presAssocID="{050CE55F-F6B1-4947-A28F-B40EC34BF365}" presName="node" presStyleLbl="node1" presStyleIdx="3" presStyleCnt="7">
        <dgm:presLayoutVars>
          <dgm:bulletEnabled val="1"/>
        </dgm:presLayoutVars>
      </dgm:prSet>
      <dgm:spPr/>
    </dgm:pt>
    <dgm:pt modelId="{CC96443A-FB6B-EB4D-AC3C-0CA335E9E724}" type="pres">
      <dgm:prSet presAssocID="{414E6A21-75A0-4741-8F73-BDF043F406A7}" presName="sibTrans" presStyleLbl="sibTrans2D1" presStyleIdx="3" presStyleCnt="6"/>
      <dgm:spPr/>
    </dgm:pt>
    <dgm:pt modelId="{1991BD8D-9450-8B47-8AC2-BDE9AE63EE37}" type="pres">
      <dgm:prSet presAssocID="{414E6A21-75A0-4741-8F73-BDF043F406A7}" presName="connectorText" presStyleCnt="0"/>
      <dgm:spPr/>
    </dgm:pt>
    <dgm:pt modelId="{55213F45-4A1E-A64B-8656-CC8FBD0B0941}" type="pres">
      <dgm:prSet presAssocID="{0ABC414B-BE5A-594B-A0B5-F8C339712011}" presName="node" presStyleLbl="node1" presStyleIdx="4" presStyleCnt="7">
        <dgm:presLayoutVars>
          <dgm:bulletEnabled val="1"/>
        </dgm:presLayoutVars>
      </dgm:prSet>
      <dgm:spPr/>
    </dgm:pt>
    <dgm:pt modelId="{70CF9657-9F96-4E2A-816F-3E016E5E2242}" type="pres">
      <dgm:prSet presAssocID="{53F3ECFD-1533-354F-AE44-947A98387A77}" presName="sibTrans" presStyleLbl="sibTrans2D1" presStyleIdx="4" presStyleCnt="6"/>
      <dgm:spPr/>
    </dgm:pt>
    <dgm:pt modelId="{66043BAE-9B72-4006-8DDA-DCCE141C2091}" type="pres">
      <dgm:prSet presAssocID="{53F3ECFD-1533-354F-AE44-947A98387A77}" presName="connectorText" presStyleCnt="0"/>
      <dgm:spPr/>
    </dgm:pt>
    <dgm:pt modelId="{D7CEBE97-B4EB-4870-B093-482F3C69D45D}" type="pres">
      <dgm:prSet presAssocID="{95427926-C541-4D13-97C2-C72EB017FC45}" presName="node" presStyleLbl="node1" presStyleIdx="5" presStyleCnt="7">
        <dgm:presLayoutVars>
          <dgm:bulletEnabled val="1"/>
        </dgm:presLayoutVars>
      </dgm:prSet>
      <dgm:spPr/>
    </dgm:pt>
    <dgm:pt modelId="{FB3531B3-88F3-401E-AC04-213B1FA08818}" type="pres">
      <dgm:prSet presAssocID="{C47E5823-B8CE-446F-AC00-6EFF683FE406}" presName="sibTrans" presStyleLbl="sibTrans2D1" presStyleIdx="5" presStyleCnt="6"/>
      <dgm:spPr/>
    </dgm:pt>
    <dgm:pt modelId="{B3F4603C-3B8B-4845-A54D-2A47F99D5280}" type="pres">
      <dgm:prSet presAssocID="{C47E5823-B8CE-446F-AC00-6EFF683FE406}" presName="connectorText" presStyleCnt="0"/>
      <dgm:spPr/>
    </dgm:pt>
    <dgm:pt modelId="{25A9530B-67CF-4AD4-945B-BEAB4E9A8259}" type="pres">
      <dgm:prSet presAssocID="{7513B48C-D80A-43A9-B963-E4D1ECC7F3A0}" presName="node" presStyleLbl="node1" presStyleIdx="6" presStyleCnt="7">
        <dgm:presLayoutVars>
          <dgm:bulletEnabled val="1"/>
        </dgm:presLayoutVars>
      </dgm:prSet>
      <dgm:spPr/>
    </dgm:pt>
  </dgm:ptLst>
  <dgm:cxnLst>
    <dgm:cxn modelId="{88891D7D-F56C-4FCF-85CF-E4E2B47C89B3}" srcId="{FBE47D3D-80B9-2A4C-9FAC-CCAD982CE7B2}" destId="{113B8F0A-F11F-4199-8451-8F687720598D}" srcOrd="0" destOrd="0" parTransId="{5F9AAF20-A90C-4165-B66B-35598C928D54}" sibTransId="{EE9EBE9E-46CD-4D03-95A5-284AA8536A49}"/>
    <dgm:cxn modelId="{530F3CD0-7FD5-4189-B88C-FE3E45E259B1}" srcId="{FBE47D3D-80B9-2A4C-9FAC-CCAD982CE7B2}" destId="{DC42ABA3-3BC5-4824-AED5-DB623B7A7C7F}" srcOrd="1" destOrd="0" parTransId="{52A1188D-9420-4CAD-B15F-040C3F7942D9}" sibTransId="{5BB04E35-5B29-482C-88BC-B7219E78160F}"/>
    <dgm:cxn modelId="{CABE9010-C9E6-4768-BC21-ACA347872855}" srcId="{FBE47D3D-80B9-2A4C-9FAC-CCAD982CE7B2}" destId="{4C2A83EC-6A7D-1F4B-9709-3A651B9CA337}" srcOrd="2" destOrd="0" parTransId="{0D02B6BE-68DD-CD41-9BE6-6AD30B9737E7}" sibTransId="{3ABC5A9A-C00D-0D4D-B2C3-13167F9BCAE3}"/>
    <dgm:cxn modelId="{381A6A4B-1A6D-46EA-99AB-0D8F102E2DB8}" srcId="{FBE47D3D-80B9-2A4C-9FAC-CCAD982CE7B2}" destId="{050CE55F-F6B1-4947-A28F-B40EC34BF365}" srcOrd="3" destOrd="0" parTransId="{E7392ED5-64A3-3948-94E1-FF1FC33FBE28}" sibTransId="{414E6A21-75A0-4741-8F73-BDF043F406A7}"/>
    <dgm:cxn modelId="{16013902-479C-4FDE-8676-0CF5D599913D}" srcId="{FBE47D3D-80B9-2A4C-9FAC-CCAD982CE7B2}" destId="{0ABC414B-BE5A-594B-A0B5-F8C339712011}" srcOrd="4" destOrd="0" parTransId="{0F297D3B-4365-CF43-AFCE-3FF78DAFB6B6}" sibTransId="{53F3ECFD-1533-354F-AE44-947A98387A77}"/>
    <dgm:cxn modelId="{BCFA9E67-EB6C-413D-A628-155985AFA69D}" srcId="{FBE47D3D-80B9-2A4C-9FAC-CCAD982CE7B2}" destId="{95427926-C541-4D13-97C2-C72EB017FC45}" srcOrd="5" destOrd="0" parTransId="{9716A1AE-6A97-4326-A0AA-A9B240E2DC4E}" sibTransId="{C47E5823-B8CE-446F-AC00-6EFF683FE406}"/>
    <dgm:cxn modelId="{2E84C6E0-485B-4ED4-9F43-781EA04C41EA}" srcId="{FBE47D3D-80B9-2A4C-9FAC-CCAD982CE7B2}" destId="{7513B48C-D80A-43A9-B963-E4D1ECC7F3A0}" srcOrd="6" destOrd="0" parTransId="{26E3C335-3608-4CB2-A146-51C54AF29783}" sibTransId="{8EC77C69-C215-466A-BD5E-82D5E17D0F62}"/>
    <dgm:cxn modelId="{B76083F3-54DF-4ABB-A85D-FAB122AC1644}" type="presOf" srcId="{FBE47D3D-80B9-2A4C-9FAC-CCAD982CE7B2}" destId="{C0A55F07-8892-C04D-927A-EAB5BE39D279}" srcOrd="0" destOrd="0" presId="urn:microsoft.com/office/officeart/2005/8/layout/process1"/>
    <dgm:cxn modelId="{7F0F1618-12D5-4733-A9A8-5430FAADB45E}" type="presParOf" srcId="{C0A55F07-8892-C04D-927A-EAB5BE39D279}" destId="{828052E7-2FA0-432D-BC7D-5124B048581C}" srcOrd="0" destOrd="0" presId="urn:microsoft.com/office/officeart/2005/8/layout/process1"/>
    <dgm:cxn modelId="{77E23792-699B-4519-842B-C8C0A3B09C82}" type="presOf" srcId="{113B8F0A-F11F-4199-8451-8F687720598D}" destId="{828052E7-2FA0-432D-BC7D-5124B048581C}" srcOrd="0" destOrd="0" presId="urn:microsoft.com/office/officeart/2005/8/layout/process1"/>
    <dgm:cxn modelId="{48931996-9FD4-43BA-A627-E479D3B0F2A6}" type="presParOf" srcId="{C0A55F07-8892-C04D-927A-EAB5BE39D279}" destId="{5409ECBA-F8F7-4AEA-9066-53CD13BABE76}" srcOrd="1" destOrd="0" presId="urn:microsoft.com/office/officeart/2005/8/layout/process1"/>
    <dgm:cxn modelId="{4C80B55A-6567-44ED-BA0D-82192E6DFD96}" type="presOf" srcId="{EE9EBE9E-46CD-4D03-95A5-284AA8536A49}" destId="{5409ECBA-F8F7-4AEA-9066-53CD13BABE76}" srcOrd="0" destOrd="0" presId="urn:microsoft.com/office/officeart/2005/8/layout/process1"/>
    <dgm:cxn modelId="{6927594C-7695-478D-8B02-98A03921ADF1}" type="presParOf" srcId="{5409ECBA-F8F7-4AEA-9066-53CD13BABE76}" destId="{7FEF9D40-7998-4ACF-B239-1083138CDFEE}" srcOrd="0" destOrd="1" presId="urn:microsoft.com/office/officeart/2005/8/layout/process1"/>
    <dgm:cxn modelId="{60BE6765-2473-4258-BB32-5C3DF3E50772}" type="presOf" srcId="{EE9EBE9E-46CD-4D03-95A5-284AA8536A49}" destId="{7FEF9D40-7998-4ACF-B239-1083138CDFEE}" srcOrd="1" destOrd="0" presId="urn:microsoft.com/office/officeart/2005/8/layout/process1"/>
    <dgm:cxn modelId="{32556F3C-A8F9-4115-BF3C-A7B14A400F0F}" type="presParOf" srcId="{C0A55F07-8892-C04D-927A-EAB5BE39D279}" destId="{B1746B0E-5DA3-4D48-A245-AC78BE4CAA39}" srcOrd="2" destOrd="0" presId="urn:microsoft.com/office/officeart/2005/8/layout/process1"/>
    <dgm:cxn modelId="{A0B6181F-7D2F-4B0C-8207-B1434CD1DB82}" type="presOf" srcId="{DC42ABA3-3BC5-4824-AED5-DB623B7A7C7F}" destId="{B1746B0E-5DA3-4D48-A245-AC78BE4CAA39}" srcOrd="0" destOrd="0" presId="urn:microsoft.com/office/officeart/2005/8/layout/process1"/>
    <dgm:cxn modelId="{F43F1BDF-9C6A-40EB-BFE3-BB12D8D4D0F4}" type="presParOf" srcId="{C0A55F07-8892-C04D-927A-EAB5BE39D279}" destId="{457403C0-B6CF-4727-8964-CE1C0E4BF618}" srcOrd="3" destOrd="0" presId="urn:microsoft.com/office/officeart/2005/8/layout/process1"/>
    <dgm:cxn modelId="{3816C81B-5A64-4555-8944-B30C10574C0D}" type="presOf" srcId="{5BB04E35-5B29-482C-88BC-B7219E78160F}" destId="{457403C0-B6CF-4727-8964-CE1C0E4BF618}" srcOrd="0" destOrd="0" presId="urn:microsoft.com/office/officeart/2005/8/layout/process1"/>
    <dgm:cxn modelId="{852A76D9-8547-4059-A9B0-E6C126BA21F7}" type="presParOf" srcId="{457403C0-B6CF-4727-8964-CE1C0E4BF618}" destId="{3CA4B524-F759-47B1-B279-61191F0DA4B4}" srcOrd="0" destOrd="3" presId="urn:microsoft.com/office/officeart/2005/8/layout/process1"/>
    <dgm:cxn modelId="{D3767E2F-67F6-4DCB-8D47-964885AB8273}" type="presOf" srcId="{5BB04E35-5B29-482C-88BC-B7219E78160F}" destId="{3CA4B524-F759-47B1-B279-61191F0DA4B4}" srcOrd="1" destOrd="0" presId="urn:microsoft.com/office/officeart/2005/8/layout/process1"/>
    <dgm:cxn modelId="{CDDAE2E6-D555-4176-974C-639A68415D9A}" type="presParOf" srcId="{C0A55F07-8892-C04D-927A-EAB5BE39D279}" destId="{0B1284A0-05E1-3E42-B794-26B85B9AF54A}" srcOrd="4" destOrd="0" presId="urn:microsoft.com/office/officeart/2005/8/layout/process1"/>
    <dgm:cxn modelId="{91BCB25A-E28E-4FFA-A910-B8F730CFA449}" type="presOf" srcId="{4C2A83EC-6A7D-1F4B-9709-3A651B9CA337}" destId="{0B1284A0-05E1-3E42-B794-26B85B9AF54A}" srcOrd="0" destOrd="0" presId="urn:microsoft.com/office/officeart/2005/8/layout/process1"/>
    <dgm:cxn modelId="{2C1EB41D-26EA-4E52-91C7-486E6A7EE1ED}" type="presParOf" srcId="{C0A55F07-8892-C04D-927A-EAB5BE39D279}" destId="{1FEF7B38-3A24-CB46-9679-012F01DC85F6}" srcOrd="5" destOrd="0" presId="urn:microsoft.com/office/officeart/2005/8/layout/process1"/>
    <dgm:cxn modelId="{D6A38786-E9C1-4CB6-B1B9-F6A67E0336FD}" type="presOf" srcId="{3ABC5A9A-C00D-0D4D-B2C3-13167F9BCAE3}" destId="{1FEF7B38-3A24-CB46-9679-012F01DC85F6}" srcOrd="0" destOrd="0" presId="urn:microsoft.com/office/officeart/2005/8/layout/process1"/>
    <dgm:cxn modelId="{46932038-555D-4F9D-8B23-C2937A5D8905}" type="presParOf" srcId="{1FEF7B38-3A24-CB46-9679-012F01DC85F6}" destId="{8EF7E515-EA85-B34C-A6EF-99977149FB98}" srcOrd="0" destOrd="5" presId="urn:microsoft.com/office/officeart/2005/8/layout/process1"/>
    <dgm:cxn modelId="{2DB9CE57-7FB3-4275-A40A-B8AF1C6E5A12}" type="presOf" srcId="{3ABC5A9A-C00D-0D4D-B2C3-13167F9BCAE3}" destId="{8EF7E515-EA85-B34C-A6EF-99977149FB98}" srcOrd="1" destOrd="0" presId="urn:microsoft.com/office/officeart/2005/8/layout/process1"/>
    <dgm:cxn modelId="{205C297C-1EEB-4CBA-A14B-CABFFDFB5D01}" type="presParOf" srcId="{C0A55F07-8892-C04D-927A-EAB5BE39D279}" destId="{C4D37FCA-ECA9-214D-933D-22792EF03C7D}" srcOrd="6" destOrd="0" presId="urn:microsoft.com/office/officeart/2005/8/layout/process1"/>
    <dgm:cxn modelId="{41A9AD16-FBF1-4E8A-9DF5-BC46C0F08263}" type="presOf" srcId="{050CE55F-F6B1-4947-A28F-B40EC34BF365}" destId="{C4D37FCA-ECA9-214D-933D-22792EF03C7D}" srcOrd="0" destOrd="0" presId="urn:microsoft.com/office/officeart/2005/8/layout/process1"/>
    <dgm:cxn modelId="{4832F237-D40D-4F8D-8C34-A797346E92FD}" type="presParOf" srcId="{C0A55F07-8892-C04D-927A-EAB5BE39D279}" destId="{CC96443A-FB6B-EB4D-AC3C-0CA335E9E724}" srcOrd="7" destOrd="0" presId="urn:microsoft.com/office/officeart/2005/8/layout/process1"/>
    <dgm:cxn modelId="{5B3CF1D1-3D54-4CEB-92C2-BDB3D8DAF9B2}" type="presOf" srcId="{414E6A21-75A0-4741-8F73-BDF043F406A7}" destId="{CC96443A-FB6B-EB4D-AC3C-0CA335E9E724}" srcOrd="0" destOrd="0" presId="urn:microsoft.com/office/officeart/2005/8/layout/process1"/>
    <dgm:cxn modelId="{91CCC1D5-F25F-4D92-91AD-85B52BF53C26}" type="presParOf" srcId="{CC96443A-FB6B-EB4D-AC3C-0CA335E9E724}" destId="{1991BD8D-9450-8B47-8AC2-BDE9AE63EE37}" srcOrd="0" destOrd="7" presId="urn:microsoft.com/office/officeart/2005/8/layout/process1"/>
    <dgm:cxn modelId="{8AABF706-644E-4820-AD6A-046923B43816}" type="presOf" srcId="{414E6A21-75A0-4741-8F73-BDF043F406A7}" destId="{1991BD8D-9450-8B47-8AC2-BDE9AE63EE37}" srcOrd="1" destOrd="0" presId="urn:microsoft.com/office/officeart/2005/8/layout/process1"/>
    <dgm:cxn modelId="{0B561532-6FDB-411C-B068-1B6D7D0EAEC4}" type="presParOf" srcId="{C0A55F07-8892-C04D-927A-EAB5BE39D279}" destId="{55213F45-4A1E-A64B-8656-CC8FBD0B0941}" srcOrd="8" destOrd="0" presId="urn:microsoft.com/office/officeart/2005/8/layout/process1"/>
    <dgm:cxn modelId="{A2DA52EC-6E79-41B0-B43A-07F014935955}" type="presOf" srcId="{0ABC414B-BE5A-594B-A0B5-F8C339712011}" destId="{55213F45-4A1E-A64B-8656-CC8FBD0B0941}" srcOrd="0" destOrd="0" presId="urn:microsoft.com/office/officeart/2005/8/layout/process1"/>
    <dgm:cxn modelId="{8E4B07DC-2B7F-454F-8469-36D2D772947A}" type="presParOf" srcId="{C0A55F07-8892-C04D-927A-EAB5BE39D279}" destId="{70CF9657-9F96-4E2A-816F-3E016E5E2242}" srcOrd="9" destOrd="0" presId="urn:microsoft.com/office/officeart/2005/8/layout/process1"/>
    <dgm:cxn modelId="{886C9921-4DDD-48D0-9654-826EFD7A45F1}" type="presOf" srcId="{53F3ECFD-1533-354F-AE44-947A98387A77}" destId="{70CF9657-9F96-4E2A-816F-3E016E5E2242}" srcOrd="0" destOrd="0" presId="urn:microsoft.com/office/officeart/2005/8/layout/process1"/>
    <dgm:cxn modelId="{43C05424-2C75-48FE-938B-E143E2ED4CD9}" type="presParOf" srcId="{70CF9657-9F96-4E2A-816F-3E016E5E2242}" destId="{66043BAE-9B72-4006-8DDA-DCCE141C2091}" srcOrd="0" destOrd="9" presId="urn:microsoft.com/office/officeart/2005/8/layout/process1"/>
    <dgm:cxn modelId="{10C07D22-B750-4DB5-97A9-832AC1EFA92B}" type="presOf" srcId="{53F3ECFD-1533-354F-AE44-947A98387A77}" destId="{66043BAE-9B72-4006-8DDA-DCCE141C2091}" srcOrd="1" destOrd="0" presId="urn:microsoft.com/office/officeart/2005/8/layout/process1"/>
    <dgm:cxn modelId="{41469652-7999-474C-A27E-59EA61F360C2}" type="presParOf" srcId="{C0A55F07-8892-C04D-927A-EAB5BE39D279}" destId="{D7CEBE97-B4EB-4870-B093-482F3C69D45D}" srcOrd="10" destOrd="0" presId="urn:microsoft.com/office/officeart/2005/8/layout/process1"/>
    <dgm:cxn modelId="{AF36F73D-9E53-411C-AEF1-1AF9D573241B}" type="presOf" srcId="{95427926-C541-4D13-97C2-C72EB017FC45}" destId="{D7CEBE97-B4EB-4870-B093-482F3C69D45D}" srcOrd="0" destOrd="0" presId="urn:microsoft.com/office/officeart/2005/8/layout/process1"/>
    <dgm:cxn modelId="{0269D48D-9EBD-4357-B8F5-090C15C91FA2}" type="presParOf" srcId="{C0A55F07-8892-C04D-927A-EAB5BE39D279}" destId="{FB3531B3-88F3-401E-AC04-213B1FA08818}" srcOrd="11" destOrd="0" presId="urn:microsoft.com/office/officeart/2005/8/layout/process1"/>
    <dgm:cxn modelId="{2532190C-DEA5-4665-9F7E-254612CC3FF6}" type="presOf" srcId="{C47E5823-B8CE-446F-AC00-6EFF683FE406}" destId="{FB3531B3-88F3-401E-AC04-213B1FA08818}" srcOrd="0" destOrd="0" presId="urn:microsoft.com/office/officeart/2005/8/layout/process1"/>
    <dgm:cxn modelId="{0A182E20-B212-4DD2-8BB4-C0617C98E11E}" type="presParOf" srcId="{FB3531B3-88F3-401E-AC04-213B1FA08818}" destId="{B3F4603C-3B8B-4845-A54D-2A47F99D5280}" srcOrd="0" destOrd="11" presId="urn:microsoft.com/office/officeart/2005/8/layout/process1"/>
    <dgm:cxn modelId="{156BD009-D188-4DCC-A191-BDB8674117D7}" type="presOf" srcId="{C47E5823-B8CE-446F-AC00-6EFF683FE406}" destId="{B3F4603C-3B8B-4845-A54D-2A47F99D5280}" srcOrd="1" destOrd="0" presId="urn:microsoft.com/office/officeart/2005/8/layout/process1"/>
    <dgm:cxn modelId="{43FF57D1-315E-4749-A8C0-AFA44BA01D32}" type="presParOf" srcId="{C0A55F07-8892-C04D-927A-EAB5BE39D279}" destId="{25A9530B-67CF-4AD4-945B-BEAB4E9A8259}" srcOrd="12" destOrd="0" presId="urn:microsoft.com/office/officeart/2005/8/layout/process1"/>
    <dgm:cxn modelId="{51957EDD-EDF2-44C8-BCCF-6046B5ACFF2D}" type="presOf" srcId="{7513B48C-D80A-43A9-B963-E4D1ECC7F3A0}" destId="{25A9530B-67CF-4AD4-945B-BEAB4E9A8259}"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BBADF-5A76-BC49-B005-96BCB20748E0}">
      <dsp:nvSpPr>
        <dsp:cNvPr id="0" name=""/>
        <dsp:cNvSpPr/>
      </dsp:nvSpPr>
      <dsp:spPr>
        <a:xfrm>
          <a:off x="3095"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分句</a:t>
          </a:r>
          <a:endParaRPr lang="zh-CN" altLang="en-US" sz="2200" kern="1200" dirty="0"/>
        </a:p>
      </dsp:txBody>
      <dsp:txXfrm>
        <a:off x="26883" y="1261069"/>
        <a:ext cx="1306063" cy="764607"/>
      </dsp:txXfrm>
    </dsp:sp>
    <dsp:sp modelId="{1A962418-E53E-AC4B-B910-63888D195A8A}">
      <dsp:nvSpPr>
        <dsp:cNvPr id="0" name=""/>
        <dsp:cNvSpPr/>
      </dsp:nvSpPr>
      <dsp:spPr>
        <a:xfrm>
          <a:off x="1492099" y="1475521"/>
          <a:ext cx="286971" cy="3357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492099" y="1542661"/>
        <a:ext cx="200880" cy="201422"/>
      </dsp:txXfrm>
    </dsp:sp>
    <dsp:sp modelId="{0B1284A0-05E1-3E42-B794-26B85B9AF54A}">
      <dsp:nvSpPr>
        <dsp:cNvPr id="0" name=""/>
        <dsp:cNvSpPr/>
      </dsp:nvSpPr>
      <dsp:spPr>
        <a:xfrm>
          <a:off x="1898191"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分词</a:t>
          </a:r>
          <a:endParaRPr lang="zh-CN" altLang="en-US" sz="2200" kern="1200" dirty="0"/>
        </a:p>
      </dsp:txBody>
      <dsp:txXfrm>
        <a:off x="1921979" y="1261069"/>
        <a:ext cx="1306063" cy="764607"/>
      </dsp:txXfrm>
    </dsp:sp>
    <dsp:sp modelId="{1FEF7B38-3A24-CB46-9679-012F01DC85F6}">
      <dsp:nvSpPr>
        <dsp:cNvPr id="0" name=""/>
        <dsp:cNvSpPr/>
      </dsp:nvSpPr>
      <dsp:spPr>
        <a:xfrm>
          <a:off x="3387195" y="1475521"/>
          <a:ext cx="286971" cy="3357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7195" y="1542661"/>
        <a:ext cx="200880" cy="201422"/>
      </dsp:txXfrm>
    </dsp:sp>
    <dsp:sp modelId="{C4D37FCA-ECA9-214D-933D-22792EF03C7D}">
      <dsp:nvSpPr>
        <dsp:cNvPr id="0" name=""/>
        <dsp:cNvSpPr/>
      </dsp:nvSpPr>
      <dsp:spPr>
        <a:xfrm>
          <a:off x="3793286"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词性标注</a:t>
          </a:r>
          <a:endParaRPr lang="zh-CN" altLang="en-US" sz="2200" kern="1200" dirty="0"/>
        </a:p>
      </dsp:txBody>
      <dsp:txXfrm>
        <a:off x="3817074" y="1261069"/>
        <a:ext cx="1306063" cy="764607"/>
      </dsp:txXfrm>
    </dsp:sp>
    <dsp:sp modelId="{CC96443A-FB6B-EB4D-AC3C-0CA335E9E724}">
      <dsp:nvSpPr>
        <dsp:cNvPr id="0" name=""/>
        <dsp:cNvSpPr/>
      </dsp:nvSpPr>
      <dsp:spPr>
        <a:xfrm>
          <a:off x="5282290" y="1475521"/>
          <a:ext cx="286971" cy="3357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5282290" y="1542661"/>
        <a:ext cx="200880" cy="201422"/>
      </dsp:txXfrm>
    </dsp:sp>
    <dsp:sp modelId="{55213F45-4A1E-A64B-8656-CC8FBD0B0941}">
      <dsp:nvSpPr>
        <dsp:cNvPr id="0" name=""/>
        <dsp:cNvSpPr/>
      </dsp:nvSpPr>
      <dsp:spPr>
        <a:xfrm>
          <a:off x="5688382"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实体识别</a:t>
          </a:r>
          <a:endParaRPr lang="zh-CN" altLang="en-US" sz="2200" kern="1200" dirty="0"/>
        </a:p>
      </dsp:txBody>
      <dsp:txXfrm>
        <a:off x="5712170" y="1261069"/>
        <a:ext cx="1306063" cy="764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BBADF-5A76-BC49-B005-96BCB20748E0}">
      <dsp:nvSpPr>
        <dsp:cNvPr id="0" name=""/>
        <dsp:cNvSpPr/>
      </dsp:nvSpPr>
      <dsp:spPr>
        <a:xfrm>
          <a:off x="3095"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分句</a:t>
          </a:r>
          <a:endParaRPr lang="zh-CN" altLang="en-US" sz="2200" kern="1200" dirty="0"/>
        </a:p>
      </dsp:txBody>
      <dsp:txXfrm>
        <a:off x="26883" y="1261069"/>
        <a:ext cx="1306063" cy="764607"/>
      </dsp:txXfrm>
    </dsp:sp>
    <dsp:sp modelId="{1A962418-E53E-AC4B-B910-63888D195A8A}">
      <dsp:nvSpPr>
        <dsp:cNvPr id="0" name=""/>
        <dsp:cNvSpPr/>
      </dsp:nvSpPr>
      <dsp:spPr>
        <a:xfrm>
          <a:off x="1492099" y="1475521"/>
          <a:ext cx="286971" cy="3357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492099" y="1542661"/>
        <a:ext cx="200880" cy="201422"/>
      </dsp:txXfrm>
    </dsp:sp>
    <dsp:sp modelId="{0B1284A0-05E1-3E42-B794-26B85B9AF54A}">
      <dsp:nvSpPr>
        <dsp:cNvPr id="0" name=""/>
        <dsp:cNvSpPr/>
      </dsp:nvSpPr>
      <dsp:spPr>
        <a:xfrm>
          <a:off x="1898191"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分词</a:t>
          </a:r>
          <a:endParaRPr lang="zh-CN" altLang="en-US" sz="2200" kern="1200" dirty="0"/>
        </a:p>
      </dsp:txBody>
      <dsp:txXfrm>
        <a:off x="1921979" y="1261069"/>
        <a:ext cx="1306063" cy="764607"/>
      </dsp:txXfrm>
    </dsp:sp>
    <dsp:sp modelId="{1FEF7B38-3A24-CB46-9679-012F01DC85F6}">
      <dsp:nvSpPr>
        <dsp:cNvPr id="0" name=""/>
        <dsp:cNvSpPr/>
      </dsp:nvSpPr>
      <dsp:spPr>
        <a:xfrm>
          <a:off x="3387195" y="1475521"/>
          <a:ext cx="286971" cy="3357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7195" y="1542661"/>
        <a:ext cx="200880" cy="201422"/>
      </dsp:txXfrm>
    </dsp:sp>
    <dsp:sp modelId="{C4D37FCA-ECA9-214D-933D-22792EF03C7D}">
      <dsp:nvSpPr>
        <dsp:cNvPr id="0" name=""/>
        <dsp:cNvSpPr/>
      </dsp:nvSpPr>
      <dsp:spPr>
        <a:xfrm>
          <a:off x="3793286"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词性标注</a:t>
          </a:r>
          <a:endParaRPr lang="zh-CN" altLang="en-US" sz="2200" kern="1200" dirty="0"/>
        </a:p>
      </dsp:txBody>
      <dsp:txXfrm>
        <a:off x="3817074" y="1261069"/>
        <a:ext cx="1306063" cy="764607"/>
      </dsp:txXfrm>
    </dsp:sp>
    <dsp:sp modelId="{CC96443A-FB6B-EB4D-AC3C-0CA335E9E724}">
      <dsp:nvSpPr>
        <dsp:cNvPr id="0" name=""/>
        <dsp:cNvSpPr/>
      </dsp:nvSpPr>
      <dsp:spPr>
        <a:xfrm>
          <a:off x="5282290" y="1475521"/>
          <a:ext cx="286971" cy="3357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5282290" y="1542661"/>
        <a:ext cx="200880" cy="201422"/>
      </dsp:txXfrm>
    </dsp:sp>
    <dsp:sp modelId="{55213F45-4A1E-A64B-8656-CC8FBD0B0941}">
      <dsp:nvSpPr>
        <dsp:cNvPr id="0" name=""/>
        <dsp:cNvSpPr/>
      </dsp:nvSpPr>
      <dsp:spPr>
        <a:xfrm>
          <a:off x="5688382" y="1237281"/>
          <a:ext cx="1353639" cy="812183"/>
        </a:xfrm>
        <a:prstGeom prst="roundRect">
          <a:avLst>
            <a:gd name="adj" fmla="val 10000"/>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smtClean="0"/>
            <a:t>实体识别</a:t>
          </a:r>
          <a:endParaRPr lang="zh-CN" altLang="en-US" sz="2200" kern="1200" dirty="0"/>
        </a:p>
      </dsp:txBody>
      <dsp:txXfrm>
        <a:off x="5712170" y="1261069"/>
        <a:ext cx="1306063" cy="7646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F236B-2DC8-4C21-9557-CD2A96986BD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EA3BF-C01E-47F3-A9C0-0BD5B0E659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共指消解：分为</a:t>
            </a:r>
            <a:r>
              <a:rPr lang="zh-CN" altLang="en-US" sz="1200" b="0" i="0" kern="1200" dirty="0" smtClean="0">
                <a:solidFill>
                  <a:schemeClr val="tx1"/>
                </a:solidFill>
                <a:effectLst/>
                <a:latin typeface="+mn-lt"/>
                <a:ea typeface="+mn-ea"/>
                <a:cs typeface="+mn-cs"/>
              </a:rPr>
              <a:t>代词消解（‘他’指代奥巴马）和名词消解（如国家主席和国家军委主席，胡主席）。</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实体消歧：</a:t>
            </a:r>
            <a:r>
              <a:rPr lang="zh-CN" altLang="en-US" sz="1200" b="0" i="0" kern="1200" dirty="0" smtClean="0">
                <a:solidFill>
                  <a:schemeClr val="tx1"/>
                </a:solidFill>
                <a:effectLst/>
                <a:latin typeface="+mn-lt"/>
                <a:ea typeface="+mn-ea"/>
                <a:cs typeface="+mn-cs"/>
              </a:rPr>
              <a:t> 实体消歧旨在解决文本中广泛存在的名称歧义问题。</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后面就是一些知识图谱动态补全问题。</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共指消解：分为</a:t>
            </a:r>
            <a:r>
              <a:rPr lang="zh-CN" altLang="en-US" sz="1200" b="0" i="0" kern="1200" dirty="0" smtClean="0">
                <a:solidFill>
                  <a:schemeClr val="tx1"/>
                </a:solidFill>
                <a:effectLst/>
                <a:latin typeface="+mn-lt"/>
                <a:ea typeface="+mn-ea"/>
                <a:cs typeface="+mn-cs"/>
              </a:rPr>
              <a:t>代词消解（‘他’指代奥巴马）和名词消解（如国家主席和国家军委主席，胡主席）。</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实体消歧：</a:t>
            </a:r>
            <a:r>
              <a:rPr lang="zh-CN" altLang="en-US" sz="1200" b="0" i="0" kern="1200" dirty="0" smtClean="0">
                <a:solidFill>
                  <a:schemeClr val="tx1"/>
                </a:solidFill>
                <a:effectLst/>
                <a:latin typeface="+mn-lt"/>
                <a:ea typeface="+mn-ea"/>
                <a:cs typeface="+mn-cs"/>
              </a:rPr>
              <a:t> 实体消歧旨在解决文本中广泛存在的名称歧义问题。</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后面就是一些知识图谱动态补全问题。</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共指消解：分为</a:t>
            </a:r>
            <a:r>
              <a:rPr lang="zh-CN" altLang="en-US" sz="1200" b="0" i="0" kern="1200" dirty="0" smtClean="0">
                <a:solidFill>
                  <a:schemeClr val="tx1"/>
                </a:solidFill>
                <a:effectLst/>
                <a:latin typeface="+mn-lt"/>
                <a:ea typeface="+mn-ea"/>
                <a:cs typeface="+mn-cs"/>
              </a:rPr>
              <a:t>代词消解（‘他’指代奥巴马）和名词消解（如国家主席和国家军委主席，胡主席）。</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实体消歧：</a:t>
            </a:r>
            <a:r>
              <a:rPr lang="zh-CN" altLang="en-US" sz="1200" b="0" i="0" kern="1200" dirty="0" smtClean="0">
                <a:solidFill>
                  <a:schemeClr val="tx1"/>
                </a:solidFill>
                <a:effectLst/>
                <a:latin typeface="+mn-lt"/>
                <a:ea typeface="+mn-ea"/>
                <a:cs typeface="+mn-cs"/>
              </a:rPr>
              <a:t> 实体消歧旨在解决文本中广泛存在的名称歧义问题。</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后面就是一些知识图谱动态补全问题。</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共指消解：分为</a:t>
            </a:r>
            <a:r>
              <a:rPr lang="zh-CN" altLang="en-US" sz="1200" b="0" i="0" kern="1200" dirty="0" smtClean="0">
                <a:solidFill>
                  <a:schemeClr val="tx1"/>
                </a:solidFill>
                <a:effectLst/>
                <a:latin typeface="+mn-lt"/>
                <a:ea typeface="+mn-ea"/>
                <a:cs typeface="+mn-cs"/>
              </a:rPr>
              <a:t>代词消解（‘他’指代奥巴马）和名词消解（如国家主席和国家军委主席，胡主席）。</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实体消歧：</a:t>
            </a:r>
            <a:r>
              <a:rPr lang="zh-CN" altLang="en-US" sz="1200" b="0" i="0" kern="1200" dirty="0" smtClean="0">
                <a:solidFill>
                  <a:schemeClr val="tx1"/>
                </a:solidFill>
                <a:effectLst/>
                <a:latin typeface="+mn-lt"/>
                <a:ea typeface="+mn-ea"/>
                <a:cs typeface="+mn-cs"/>
              </a:rPr>
              <a:t> 实体消歧旨在解决文本中广泛存在的名称歧义问题。</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后面就是一些知识图谱动态补全问题。</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共指消解：分为</a:t>
            </a:r>
            <a:r>
              <a:rPr lang="zh-CN" altLang="en-US" sz="1200" b="0" i="0" kern="1200" dirty="0" smtClean="0">
                <a:solidFill>
                  <a:schemeClr val="tx1"/>
                </a:solidFill>
                <a:effectLst/>
                <a:latin typeface="+mn-lt"/>
                <a:ea typeface="+mn-ea"/>
                <a:cs typeface="+mn-cs"/>
              </a:rPr>
              <a:t>代词消解（‘他’指代奥巴马）和名词消解（如国家主席和国家军委主席，胡主席）。</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实体消歧：</a:t>
            </a:r>
            <a:r>
              <a:rPr lang="zh-CN" altLang="en-US" sz="1200" b="0" i="0" kern="1200" dirty="0" smtClean="0">
                <a:solidFill>
                  <a:schemeClr val="tx1"/>
                </a:solidFill>
                <a:effectLst/>
                <a:latin typeface="+mn-lt"/>
                <a:ea typeface="+mn-ea"/>
                <a:cs typeface="+mn-cs"/>
              </a:rPr>
              <a:t> 实体消歧旨在解决文本中广泛存在的名称歧义问题。</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后面就是一些知识图谱动态补全问题。</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纪录片对内能够提升国民素质，对外可提高国家影响力。</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charset="0"/>
                <a:ea typeface="宋体" panose="02010600030101010101" pitchFamily="2" charset="-122"/>
              </a:rPr>
            </a:fld>
            <a:endParaRPr lang="zh-CN" altLang="en-US" smtClean="0">
              <a:solidFill>
                <a:prstClr val="black"/>
              </a:solidFill>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比较受欢迎的纪录片：舌尖上的中国、互联网时代、国家宝藏等。</a:t>
            </a:r>
            <a:endParaRPr kumimoji="1" lang="en-US" altLang="zh-CN" dirty="0" smtClean="0"/>
          </a:p>
          <a:p>
            <a:r>
              <a:rPr lang="zh-CN" altLang="zh-CN" sz="1200" kern="1200" dirty="0" smtClean="0">
                <a:solidFill>
                  <a:schemeClr val="tx1"/>
                </a:solidFill>
                <a:effectLst/>
                <a:latin typeface="+mn-lt"/>
                <a:ea typeface="+mn-ea"/>
                <a:cs typeface="+mn-cs"/>
              </a:rPr>
              <a:t>截至到</a:t>
            </a:r>
            <a:r>
              <a:rPr lang="en-US" altLang="zh-CN" sz="1200" kern="1200" dirty="0" smtClean="0">
                <a:solidFill>
                  <a:schemeClr val="tx1"/>
                </a:solidFill>
                <a:effectLst/>
                <a:latin typeface="+mn-lt"/>
                <a:ea typeface="+mn-ea"/>
                <a:cs typeface="+mn-cs"/>
              </a:rPr>
              <a:t>2016</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月</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日，纪录片以</a:t>
            </a:r>
            <a:r>
              <a:rPr lang="en-US" altLang="zh-CN" sz="1200" kern="1200" dirty="0" smtClean="0">
                <a:solidFill>
                  <a:schemeClr val="tx1"/>
                </a:solidFill>
                <a:effectLst/>
                <a:latin typeface="+mn-lt"/>
                <a:ea typeface="+mn-ea"/>
                <a:cs typeface="+mn-cs"/>
              </a:rPr>
              <a:t> 74.9 </a:t>
            </a:r>
            <a:r>
              <a:rPr lang="zh-CN" altLang="zh-CN" sz="1200" kern="1200" dirty="0" smtClean="0">
                <a:solidFill>
                  <a:schemeClr val="tx1"/>
                </a:solidFill>
                <a:effectLst/>
                <a:latin typeface="+mn-lt"/>
                <a:ea typeface="+mn-ea"/>
                <a:cs typeface="+mn-cs"/>
              </a:rPr>
              <a:t>亿次的点击量占全网节目视频点击量的 </a:t>
            </a:r>
            <a:r>
              <a:rPr lang="en-US" altLang="zh-CN" sz="1200" kern="1200" dirty="0" smtClean="0">
                <a:solidFill>
                  <a:schemeClr val="tx1"/>
                </a:solidFill>
                <a:effectLst/>
                <a:latin typeface="+mn-lt"/>
                <a:ea typeface="+mn-ea"/>
                <a:cs typeface="+mn-cs"/>
              </a:rPr>
              <a:t>0.94%</a:t>
            </a:r>
            <a:r>
              <a:rPr lang="en-US" altLang="zh-CN" sz="1200" kern="1200" baseline="30000" dirty="0" smtClean="0">
                <a:solidFill>
                  <a:schemeClr val="tx1"/>
                </a:solidFill>
                <a:effectLst/>
                <a:latin typeface="+mn-lt"/>
                <a:ea typeface="+mn-ea"/>
                <a:cs typeface="+mn-cs"/>
              </a:rPr>
              <a:t>1</a:t>
            </a:r>
            <a:r>
              <a:rPr lang="zh-CN" altLang="zh-CN" dirty="0" smtClean="0">
                <a:effectLst/>
              </a:rPr>
              <a:t> </a:t>
            </a:r>
            <a:endParaRPr lang="en-US" altLang="zh-CN" dirty="0" smtClean="0">
              <a:effectLst/>
            </a:endParaRPr>
          </a:p>
          <a:p>
            <a:endParaRPr lang="en-US" altLang="zh-CN" dirty="0" smtClean="0">
              <a:effectLst/>
            </a:endParaRPr>
          </a:p>
          <a:p>
            <a:r>
              <a:rPr lang="zh-CN" altLang="en-US" dirty="0" smtClean="0">
                <a:effectLst/>
              </a:rPr>
              <a:t>可视化工具：</a:t>
            </a:r>
            <a:r>
              <a:rPr lang="en-US" altLang="zh-CN" sz="1200" kern="1200" dirty="0" smtClean="0">
                <a:solidFill>
                  <a:schemeClr val="tx1"/>
                </a:solidFill>
                <a:effectLst/>
                <a:latin typeface="+mn-lt"/>
                <a:ea typeface="+mn-ea"/>
                <a:cs typeface="+mn-cs"/>
              </a:rPr>
              <a:t>Tableau</a:t>
            </a:r>
            <a:r>
              <a:rPr lang="zh-CN" altLang="zh-CN" dirty="0" smtClean="0">
                <a:effectLst/>
              </a:rPr>
              <a:t> </a:t>
            </a:r>
            <a:r>
              <a:rPr lang="zh-CN" altLang="en-US" dirty="0" smtClean="0">
                <a:effectLst/>
              </a:rPr>
              <a:t>、基于编程的</a:t>
            </a:r>
            <a:r>
              <a:rPr lang="en-US" altLang="zh-CN" dirty="0" smtClean="0">
                <a:effectLst/>
              </a:rPr>
              <a:t>R</a:t>
            </a:r>
            <a:r>
              <a:rPr lang="zh-CN" altLang="en-US" dirty="0" smtClean="0">
                <a:effectLst/>
              </a:rPr>
              <a:t>语言、</a:t>
            </a:r>
            <a:r>
              <a:rPr lang="en-US" altLang="zh-CN" dirty="0" smtClean="0">
                <a:effectLst/>
              </a:rPr>
              <a:t>D3</a:t>
            </a:r>
            <a:r>
              <a:rPr lang="zh-CN" altLang="en-US" dirty="0" smtClean="0">
                <a:effectLst/>
              </a:rPr>
              <a:t>、</a:t>
            </a:r>
            <a:r>
              <a:rPr lang="en-US" altLang="zh-CN" dirty="0" err="1" smtClean="0">
                <a:effectLst/>
              </a:rPr>
              <a:t>echarts</a:t>
            </a:r>
            <a:r>
              <a:rPr lang="zh-CN" altLang="en-US" dirty="0" smtClean="0">
                <a:effectLst/>
              </a:rPr>
              <a:t>、</a:t>
            </a:r>
            <a:r>
              <a:rPr lang="en-US" altLang="zh-CN" dirty="0" err="1" smtClean="0">
                <a:effectLst/>
              </a:rPr>
              <a:t>highcharts</a:t>
            </a:r>
            <a:r>
              <a:rPr lang="zh-CN" altLang="en-US" dirty="0" smtClean="0">
                <a:effectLst/>
              </a:rPr>
              <a:t>等。</a:t>
            </a:r>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纪录片对内能够提升国民素质，对外可提高国家影响力。</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共指消解：分为</a:t>
            </a:r>
            <a:r>
              <a:rPr lang="zh-CN" altLang="en-US" sz="1200" b="0" i="0" kern="1200" dirty="0" smtClean="0">
                <a:solidFill>
                  <a:schemeClr val="tx1"/>
                </a:solidFill>
                <a:effectLst/>
                <a:latin typeface="+mn-lt"/>
                <a:ea typeface="+mn-ea"/>
                <a:cs typeface="+mn-cs"/>
              </a:rPr>
              <a:t>代词消解（‘他’指代奥巴马）和名词消解（如国家主席和国家军委主席，胡主席）。</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实体消歧：</a:t>
            </a:r>
            <a:r>
              <a:rPr lang="zh-CN" altLang="en-US" sz="1200" b="0" i="0" kern="1200" dirty="0" smtClean="0">
                <a:solidFill>
                  <a:schemeClr val="tx1"/>
                </a:solidFill>
                <a:effectLst/>
                <a:latin typeface="+mn-lt"/>
                <a:ea typeface="+mn-ea"/>
                <a:cs typeface="+mn-cs"/>
              </a:rPr>
              <a:t> 实体消歧旨在解决文本中广泛存在的名称歧义问题。</a:t>
            </a:r>
            <a:endParaRPr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后面就是一些知识图谱动态补全问题。</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纪录片对内能够提升国民素质，对外可提高国家影响力。</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纪录片对内能够提升国民素质，对外可提高国家影响力。</a:t>
            </a:r>
            <a:endParaRPr kumimoji="1" lang="zh-CN" altLang="en-US" dirty="0"/>
          </a:p>
        </p:txBody>
      </p:sp>
      <p:sp>
        <p:nvSpPr>
          <p:cNvPr id="4" name="幻灯片编号占位符 3"/>
          <p:cNvSpPr>
            <a:spLocks noGrp="1"/>
          </p:cNvSpPr>
          <p:nvPr>
            <p:ph type="sldNum" sz="quarter" idx="10"/>
          </p:nvPr>
        </p:nvSpPr>
        <p:spPr/>
        <p:txBody>
          <a:bodyPr/>
          <a:lstStyle/>
          <a:p>
            <a:fld id="{474EA3BF-C01E-47F3-A9C0-0BD5B0E659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a:xfrm>
            <a:off x="838200" y="360362"/>
            <a:ext cx="7734300" cy="581183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9823EF-4C48-4C92-9EB6-716632CCD97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45127" y="1828800"/>
            <a:ext cx="5181600" cy="435133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8800"/>
            <a:ext cx="5181600" cy="4351337"/>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45127" y="2507550"/>
            <a:ext cx="5156200" cy="368052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7550"/>
            <a:ext cx="5181601" cy="368052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6"/>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BFD40EA-A1CD-4772-8198-7BF4E729EFA5}" type="slidenum">
              <a:rPr lang="zh-CN" altLang="en-US" smtClean="0"/>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BFD40EA-A1CD-4772-8198-7BF4E729EFA5}" type="slidenum">
              <a:rPr lang="zh-CN" altLang="en-US" smtClean="0"/>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F78AE6B-980E-4B03-ABB5-E11E874056A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BFD40EA-A1CD-4772-8198-7BF4E729EFA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F78AE6B-980E-4B03-ABB5-E11E874056A0}"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BFD40EA-A1CD-4772-8198-7BF4E729EF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anose="050201020105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8AE6B-980E-4B03-ABB5-E11E874056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D40EA-A1CD-4772-8198-7BF4E729EF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9.xml"/><Relationship Id="rId6" Type="http://schemas.openxmlformats.org/officeDocument/2006/relationships/hyperlink" Target="http://www.ypppt.com/jiaocheng/" TargetMode="External"/><Relationship Id="rId5" Type="http://schemas.openxmlformats.org/officeDocument/2006/relationships/hyperlink" Target="http://www.ypppt.com/sucai/" TargetMode="External"/><Relationship Id="rId4" Type="http://schemas.openxmlformats.org/officeDocument/2006/relationships/hyperlink" Target="http://www.ypppt.com/tubiao/" TargetMode="External"/><Relationship Id="rId3" Type="http://schemas.openxmlformats.org/officeDocument/2006/relationships/hyperlink" Target="http://www.ypppt.com/beijing/" TargetMode="External"/><Relationship Id="rId2" Type="http://schemas.openxmlformats.org/officeDocument/2006/relationships/hyperlink" Target="http://www.ypppt.com/jieri/" TargetMode="External"/><Relationship Id="rId1" Type="http://schemas.openxmlformats.org/officeDocument/2006/relationships/hyperlink" Target="http://www.ypppt.com/moban/"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1616710" y="457835"/>
            <a:ext cx="9410700" cy="5725988"/>
            <a:chOff x="1974226" y="864012"/>
            <a:chExt cx="8690651" cy="5725802"/>
          </a:xfrm>
        </p:grpSpPr>
        <p:sp>
          <p:nvSpPr>
            <p:cNvPr id="38" name="矩形 37"/>
            <p:cNvSpPr/>
            <p:nvPr/>
          </p:nvSpPr>
          <p:spPr>
            <a:xfrm>
              <a:off x="1974226" y="864012"/>
              <a:ext cx="8637287" cy="5390340"/>
            </a:xfrm>
            <a:prstGeom prst="rect">
              <a:avLst/>
            </a:prstGeom>
          </p:spPr>
          <p:txBody>
            <a:bodyPr wrap="square">
              <a:spAutoFit/>
            </a:bodyPr>
            <a:lstStyle/>
            <a:p>
              <a:pPr algn="ctr">
                <a:lnSpc>
                  <a:spcPct val="120000"/>
                </a:lnSpc>
              </a:pPr>
              <a:r>
                <a:rPr lang="en-US" altLang="zh-CN" sz="28700" b="1" spc="600" dirty="0" smtClean="0">
                  <a:solidFill>
                    <a:srgbClr val="00B0F0"/>
                  </a:solidFill>
                  <a:latin typeface="Agency FB" panose="020B0503020202020204" pitchFamily="34" charset="0"/>
                  <a:ea typeface="微软雅黑" panose="020B0503020204020204" pitchFamily="34" charset="-122"/>
                  <a:sym typeface="微软雅黑" panose="020B0503020204020204" pitchFamily="34" charset="-122"/>
                </a:rPr>
                <a:t>2</a:t>
              </a:r>
              <a:r>
                <a:rPr lang="en-US" altLang="zh-CN" sz="28700" b="1" spc="600" dirty="0" smtClean="0">
                  <a:solidFill>
                    <a:srgbClr val="00B050"/>
                  </a:solidFill>
                  <a:latin typeface="Agency FB" panose="020B0503020202020204" pitchFamily="34" charset="0"/>
                  <a:ea typeface="微软雅黑" panose="020B0503020204020204" pitchFamily="34" charset="-122"/>
                  <a:sym typeface="微软雅黑" panose="020B0503020204020204" pitchFamily="34" charset="-122"/>
                </a:rPr>
                <a:t>0</a:t>
              </a:r>
              <a:r>
                <a:rPr lang="en-US" altLang="zh-CN" sz="28700" b="1" spc="600" dirty="0" smtClean="0">
                  <a:solidFill>
                    <a:srgbClr val="860D4D"/>
                  </a:solidFill>
                  <a:latin typeface="Agency FB" panose="020B0503020202020204" pitchFamily="34" charset="0"/>
                  <a:ea typeface="微软雅黑" panose="020B0503020204020204" pitchFamily="34" charset="-122"/>
                  <a:sym typeface="微软雅黑" panose="020B0503020204020204" pitchFamily="34" charset="-122"/>
                </a:rPr>
                <a:t>1</a:t>
              </a:r>
              <a:r>
                <a:rPr lang="en-US" altLang="zh-CN" sz="28700" b="1" spc="600" dirty="0">
                  <a:solidFill>
                    <a:srgbClr val="BE3C1A"/>
                  </a:solidFill>
                  <a:latin typeface="Agency FB" panose="020B0503020202020204" pitchFamily="34" charset="0"/>
                  <a:ea typeface="微软雅黑" panose="020B0503020204020204" pitchFamily="34" charset="-122"/>
                  <a:sym typeface="微软雅黑" panose="020B0503020204020204" pitchFamily="34" charset="-122"/>
                </a:rPr>
                <a:t>8</a:t>
              </a:r>
              <a:endParaRPr lang="en-US" altLang="zh-CN" sz="28700" b="1" spc="600" dirty="0">
                <a:solidFill>
                  <a:srgbClr val="BE3C1A"/>
                </a:solidFill>
                <a:latin typeface="Agency FB" panose="020B0503020202020204" pitchFamily="34" charset="0"/>
                <a:ea typeface="微软雅黑" panose="020B0503020204020204" pitchFamily="34" charset="-122"/>
                <a:sym typeface="微软雅黑" panose="020B0503020204020204" pitchFamily="34" charset="-122"/>
              </a:endParaRPr>
            </a:p>
          </p:txBody>
        </p:sp>
        <p:sp useBgFill="1">
          <p:nvSpPr>
            <p:cNvPr id="3" name="矩形 2"/>
            <p:cNvSpPr/>
            <p:nvPr/>
          </p:nvSpPr>
          <p:spPr>
            <a:xfrm>
              <a:off x="2974061" y="3492192"/>
              <a:ext cx="7175358" cy="506714"/>
            </a:xfrm>
            <a:prstGeom prst="rect">
              <a:avLst/>
            </a:prstGeom>
          </p:spPr>
          <p:txBody>
            <a:bodyPr wrap="square">
              <a:spAutoFit/>
            </a:bodyPr>
            <a:lstStyle/>
            <a:p>
              <a:pPr algn="ctr"/>
              <a:r>
                <a:rPr lang="zh-CN" altLang="en-US" sz="27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中国纪录片知识图谱的构建及</a:t>
              </a:r>
              <a:r>
                <a:rPr lang="zh-CN" altLang="en-US" sz="2700" b="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可视化</a:t>
              </a:r>
              <a:endParaRPr lang="en-US" altLang="zh-CN" sz="27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useBgFill="1">
          <p:nvSpPr>
            <p:cNvPr id="40" name="矩形 39"/>
            <p:cNvSpPr/>
            <p:nvPr/>
          </p:nvSpPr>
          <p:spPr>
            <a:xfrm>
              <a:off x="4228724" y="5375098"/>
              <a:ext cx="6436153" cy="1214716"/>
            </a:xfrm>
            <a:prstGeom prst="rect">
              <a:avLst/>
            </a:prstGeom>
          </p:spPr>
          <p:txBody>
            <a:bodyPr wrap="square">
              <a:spAutoFit/>
            </a:bodyPr>
            <a:lstStyle/>
            <a:p>
              <a:pPr algn="ctr" fontAlgn="auto">
                <a:lnSpc>
                  <a:spcPct val="150000"/>
                </a:lnSpc>
                <a:spcBef>
                  <a:spcPts val="600"/>
                </a:spcBef>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指导老师：尚文倩</a:t>
              </a:r>
              <a:endPar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lnSpc>
                  <a:spcPct val="150000"/>
                </a:lnSpc>
                <a:spcBef>
                  <a:spcPts val="600"/>
                </a:spcBef>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答  辩 人：蒋冬冬</a:t>
              </a:r>
              <a:endParaRPr lang="en-US" altLang="zh-CN"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lnSpc>
                  <a:spcPct val="150000"/>
                </a:lnSpc>
                <a:spcBef>
                  <a:spcPts val="600"/>
                </a:spcBef>
              </a:pPr>
              <a:r>
                <a:rPr lang="zh-CN" altLang="en-US" sz="1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专     业 ：计算机技术</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167810" y="159421"/>
            <a:ext cx="1301146" cy="1626931"/>
            <a:chOff x="1003833" y="-284716"/>
            <a:chExt cx="1301146" cy="1626931"/>
          </a:xfrm>
        </p:grpSpPr>
        <p:pic>
          <p:nvPicPr>
            <p:cNvPr id="11" name="图片 10"/>
            <p:cNvPicPr>
              <a:picLocks noChangeAspect="1"/>
            </p:cNvPicPr>
            <p:nvPr/>
          </p:nvPicPr>
          <p:blipFill rotWithShape="1">
            <a:blip r:embed="rId2"/>
            <a:srcRect l="18666" r="27438"/>
            <a:stretch>
              <a:fillRect/>
            </a:stretch>
          </p:blipFill>
          <p:spPr>
            <a:xfrm>
              <a:off x="1003833" y="-284716"/>
              <a:ext cx="1301146" cy="1626931"/>
            </a:xfrm>
            <a:prstGeom prst="rect">
              <a:avLst/>
            </a:prstGeom>
          </p:spPr>
        </p:pic>
        <p:grpSp>
          <p:nvGrpSpPr>
            <p:cNvPr id="21" name="组合 20"/>
            <p:cNvGrpSpPr/>
            <p:nvPr/>
          </p:nvGrpSpPr>
          <p:grpSpPr>
            <a:xfrm>
              <a:off x="1302927" y="158789"/>
              <a:ext cx="801977" cy="801975"/>
              <a:chOff x="2553498" y="158789"/>
              <a:chExt cx="801977" cy="801975"/>
            </a:xfrm>
          </p:grpSpPr>
          <p:sp>
            <p:nvSpPr>
              <p:cNvPr id="24" name="椭圆 23"/>
              <p:cNvSpPr/>
              <p:nvPr/>
            </p:nvSpPr>
            <p:spPr>
              <a:xfrm>
                <a:off x="2553498" y="158789"/>
                <a:ext cx="801977" cy="801975"/>
              </a:xfrm>
              <a:prstGeom prst="ellipse">
                <a:avLst/>
              </a:prstGeom>
              <a:solidFill>
                <a:schemeClr val="bg1"/>
              </a:solidFill>
              <a:ln w="19050">
                <a:solidFill>
                  <a:srgbClr val="0418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2604254" y="209546"/>
                <a:ext cx="700466" cy="70046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white"/>
                  </a:solidFill>
                  <a:latin typeface="Script MT Bold" panose="03040602040607080904" pitchFamily="66" charset="0"/>
                </a:endParaRPr>
              </a:p>
            </p:txBody>
          </p:sp>
          <p:sp>
            <p:nvSpPr>
              <p:cNvPr id="26" name="矩形 25"/>
              <p:cNvSpPr/>
              <p:nvPr/>
            </p:nvSpPr>
            <p:spPr>
              <a:xfrm>
                <a:off x="2714474" y="375110"/>
                <a:ext cx="507365" cy="368300"/>
              </a:xfrm>
              <a:prstGeom prst="rect">
                <a:avLst/>
              </a:prstGeom>
            </p:spPr>
            <p:txBody>
              <a:bodyPr wrap="none">
                <a:spAutoFit/>
              </a:bodyPr>
              <a:lstStyle/>
              <a:p>
                <a:pPr algn="ctr"/>
                <a:r>
                  <a:rPr lang="en-US" altLang="zh-CN" spc="-300" dirty="0" err="1" smtClean="0">
                    <a:solidFill>
                      <a:srgbClr val="00B0F0"/>
                    </a:solidFill>
                    <a:latin typeface="微软雅黑" panose="020B0503020204020204" pitchFamily="34" charset="-122"/>
                    <a:ea typeface="微软雅黑" panose="020B0503020204020204" pitchFamily="34" charset="-122"/>
                  </a:rPr>
                  <a:t>JDD</a:t>
                </a:r>
                <a:endParaRPr lang="zh-CN" altLang="en-US" spc="-300" dirty="0">
                  <a:solidFill>
                    <a:srgbClr val="BE3C1A"/>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9095" y="892060"/>
            <a:ext cx="4136958" cy="624001"/>
            <a:chOff x="0" y="-3286"/>
            <a:chExt cx="4407652" cy="623260"/>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239438" y="-3286"/>
              <a:ext cx="3774514" cy="56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知识图谱技术体系架构</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pic>
        <p:nvPicPr>
          <p:cNvPr id="20" name="图片 19" descr="../../Library/Containers/com.tencent.xinWeChat/Data/Library/Application%20Support/com.tencent.xinWeChat/2.0b4.0.9/b2b977a8f9356621281d055a8ef19bb2/Message/MessageTemp/9e20f478899dc29eb19741386f9343c8/Image/761524396812_.pic_hd.jpg"/>
          <p:cNvPicPr/>
          <p:nvPr/>
        </p:nvPicPr>
        <p:blipFill>
          <a:blip r:embed="rId2">
            <a:extLst>
              <a:ext uri="{28A0092B-C50C-407E-A947-70E740481C1C}">
                <a14:useLocalDpi xmlns:a14="http://schemas.microsoft.com/office/drawing/2010/main" val="0"/>
              </a:ext>
            </a:extLst>
          </a:blip>
          <a:srcRect/>
          <a:stretch>
            <a:fillRect/>
          </a:stretch>
        </p:blipFill>
        <p:spPr bwMode="auto">
          <a:xfrm>
            <a:off x="1320987" y="1738411"/>
            <a:ext cx="7955032" cy="4310482"/>
          </a:xfrm>
          <a:prstGeom prst="rect">
            <a:avLst/>
          </a:prstGeom>
          <a:noFill/>
          <a:ln>
            <a:solidFill>
              <a:srgbClr val="C00000"/>
            </a:solidFill>
          </a:ln>
        </p:spPr>
      </p:pic>
      <p:sp>
        <p:nvSpPr>
          <p:cNvPr id="21" name="TextBox 6"/>
          <p:cNvSpPr txBox="1"/>
          <p:nvPr/>
        </p:nvSpPr>
        <p:spPr>
          <a:xfrm>
            <a:off x="709591" y="186442"/>
            <a:ext cx="2160000" cy="276999"/>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122618" y="79413"/>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4" name="矩形 3"/>
          <p:cNvSpPr/>
          <p:nvPr/>
        </p:nvSpPr>
        <p:spPr>
          <a:xfrm>
            <a:off x="2704011" y="4211139"/>
            <a:ext cx="1541417" cy="1332412"/>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9095" y="895348"/>
            <a:ext cx="4136958" cy="620713"/>
            <a:chOff x="0" y="-2"/>
            <a:chExt cx="4407652" cy="619976"/>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1052868" y="4560"/>
              <a:ext cx="1727021" cy="56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实体抽取</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591" y="186442"/>
            <a:ext cx="2160000" cy="276999"/>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122618" y="79413"/>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aphicFrame>
        <p:nvGraphicFramePr>
          <p:cNvPr id="4" name="图表 3"/>
          <p:cNvGraphicFramePr/>
          <p:nvPr/>
        </p:nvGraphicFramePr>
        <p:xfrm>
          <a:off x="2357889" y="1621396"/>
          <a:ext cx="7045118" cy="3286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480636" y="1947968"/>
            <a:ext cx="1723549" cy="461665"/>
          </a:xfrm>
          <a:prstGeom prst="rect">
            <a:avLst/>
          </a:prstGeom>
          <a:noFill/>
        </p:spPr>
        <p:txBody>
          <a:bodyPr wrap="none" rtlCol="0">
            <a:spAutoFit/>
          </a:bodyPr>
          <a:lstStyle/>
          <a:p>
            <a:r>
              <a:rPr kumimoji="1" lang="zh-CN" altLang="en-US" sz="2400" b="1" dirty="0" smtClean="0">
                <a:solidFill>
                  <a:schemeClr val="bg1"/>
                </a:solidFill>
              </a:rPr>
              <a:t>一般流程：</a:t>
            </a:r>
            <a:endParaRPr kumimoji="1" lang="zh-CN" altLang="en-US" sz="2400" b="1" dirty="0">
              <a:solidFill>
                <a:schemeClr val="bg1"/>
              </a:solidFill>
            </a:endParaRPr>
          </a:p>
        </p:txBody>
      </p:sp>
      <p:sp>
        <p:nvSpPr>
          <p:cNvPr id="6" name="文本框 5"/>
          <p:cNvSpPr txBox="1"/>
          <p:nvPr/>
        </p:nvSpPr>
        <p:spPr>
          <a:xfrm>
            <a:off x="1528354" y="5068884"/>
            <a:ext cx="8347166" cy="646331"/>
          </a:xfrm>
          <a:prstGeom prst="rect">
            <a:avLst/>
          </a:prstGeom>
          <a:noFill/>
        </p:spPr>
        <p:txBody>
          <a:bodyPr wrap="square" rtlCol="0">
            <a:spAutoFit/>
          </a:bodyPr>
          <a:lstStyle/>
          <a:p>
            <a:r>
              <a:rPr kumimoji="1" lang="zh-CN" altLang="en-US" dirty="0" smtClean="0">
                <a:solidFill>
                  <a:schemeClr val="bg1"/>
                </a:solidFill>
              </a:rPr>
              <a:t>最开始做实体抽取的是国外的斯坦福大学，目前国内也有很多成功的项目：哈工大的</a:t>
            </a:r>
            <a:r>
              <a:rPr kumimoji="1" lang="en-US" altLang="zh-CN" dirty="0" smtClean="0">
                <a:solidFill>
                  <a:schemeClr val="bg1"/>
                </a:solidFill>
              </a:rPr>
              <a:t>LTP</a:t>
            </a:r>
            <a:r>
              <a:rPr kumimoji="1" lang="zh-CN" altLang="en-US" dirty="0" smtClean="0">
                <a:solidFill>
                  <a:schemeClr val="bg1"/>
                </a:solidFill>
              </a:rPr>
              <a:t>、中科院的</a:t>
            </a:r>
            <a:r>
              <a:rPr kumimoji="1" lang="en-US" altLang="zh-CN" dirty="0" smtClean="0">
                <a:solidFill>
                  <a:schemeClr val="bg1"/>
                </a:solidFill>
              </a:rPr>
              <a:t>NLPIR</a:t>
            </a:r>
            <a:r>
              <a:rPr kumimoji="1" lang="zh-CN" altLang="en-US" dirty="0" smtClean="0">
                <a:solidFill>
                  <a:schemeClr val="bg1"/>
                </a:solidFill>
              </a:rPr>
              <a:t>、复旦的</a:t>
            </a:r>
            <a:r>
              <a:rPr kumimoji="1" lang="en-US" altLang="zh-CN" dirty="0" err="1" smtClean="0">
                <a:solidFill>
                  <a:schemeClr val="bg1"/>
                </a:solidFill>
              </a:rPr>
              <a:t>FudanNLP</a:t>
            </a:r>
            <a:endParaRPr kumimoji="1" lang="zh-CN" altLang="en-US" dirty="0">
              <a:solidFill>
                <a:schemeClr val="bg1"/>
              </a:solidFill>
            </a:endParaRPr>
          </a:p>
        </p:txBody>
      </p:sp>
      <p:sp>
        <p:nvSpPr>
          <p:cNvPr id="7" name="文本框 6"/>
          <p:cNvSpPr txBox="1"/>
          <p:nvPr/>
        </p:nvSpPr>
        <p:spPr>
          <a:xfrm>
            <a:off x="468637" y="4296016"/>
            <a:ext cx="2119433" cy="461665"/>
          </a:xfrm>
          <a:prstGeom prst="rect">
            <a:avLst/>
          </a:prstGeom>
          <a:noFill/>
        </p:spPr>
        <p:txBody>
          <a:bodyPr wrap="square" rtlCol="0">
            <a:spAutoFit/>
          </a:bodyPr>
          <a:lstStyle/>
          <a:p>
            <a:r>
              <a:rPr kumimoji="1" lang="zh-CN" altLang="en-US" sz="2400" b="1" dirty="0" smtClean="0">
                <a:solidFill>
                  <a:schemeClr val="bg1"/>
                </a:solidFill>
              </a:rPr>
              <a:t>目前可用工具：</a:t>
            </a:r>
            <a:endParaRPr kumimoji="1"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9093" y="895348"/>
            <a:ext cx="4136956" cy="620713"/>
            <a:chOff x="0" y="-2"/>
            <a:chExt cx="4407652" cy="619976"/>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9688" y="5648"/>
              <a:ext cx="4022430" cy="6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可视化及</a:t>
              </a:r>
              <a:r>
                <a:rPr lang="zh-CN" altLang="en-US" sz="2800" b="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其他相关技术</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591" y="186442"/>
            <a:ext cx="2160000" cy="276999"/>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122618" y="79413"/>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6" name="文本框 5"/>
          <p:cNvSpPr txBox="1"/>
          <p:nvPr/>
        </p:nvSpPr>
        <p:spPr>
          <a:xfrm>
            <a:off x="373380" y="1775460"/>
            <a:ext cx="2832100" cy="460375"/>
          </a:xfrm>
          <a:prstGeom prst="rect">
            <a:avLst/>
          </a:prstGeom>
          <a:noFill/>
        </p:spPr>
        <p:txBody>
          <a:bodyPr wrap="square" rtlCol="0">
            <a:spAutoFit/>
          </a:bodyPr>
          <a:p>
            <a:r>
              <a:rPr lang="zh-CN" altLang="zh-CN" sz="2400" b="1">
                <a:solidFill>
                  <a:schemeClr val="bg1"/>
                </a:solidFill>
              </a:rPr>
              <a:t>可视化一般流程：</a:t>
            </a:r>
            <a:endParaRPr lang="zh-CN" altLang="zh-CN" sz="2400" b="1">
              <a:solidFill>
                <a:schemeClr val="bg1"/>
              </a:solidFill>
            </a:endParaRPr>
          </a:p>
        </p:txBody>
      </p:sp>
      <p:pic>
        <p:nvPicPr>
          <p:cNvPr id="7" name="图片 1" descr="../../Library/Containers/com.tencent.xinWeChat/Data/Library/Application%20Support/com.tencent.xinWeChat/2.0b4.0.9/b2b977a8f9356621281d055a8ef19bb2/Message/MessageTemp/9e20f478899dc29eb19741386f9343c8/Image/541520254168_.pic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63775" y="2293620"/>
            <a:ext cx="6807835" cy="40436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7220" y="1786890"/>
            <a:ext cx="22860" cy="4305935"/>
          </a:xfrm>
          <a:prstGeom prst="line">
            <a:avLst/>
          </a:prstGeom>
          <a:ln w="9525">
            <a:solidFill>
              <a:schemeClr val="tx1">
                <a:lumMod val="65000"/>
                <a:lumOff val="35000"/>
                <a:alpha val="56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74352" y="1822143"/>
            <a:ext cx="2736230" cy="521970"/>
          </a:xfrm>
          <a:prstGeom prst="rect">
            <a:avLst/>
          </a:prstGeom>
          <a:noFill/>
        </p:spPr>
        <p:txBody>
          <a:bodyPr wrap="square" rtlCol="0">
            <a:spAutoFit/>
          </a:bodyPr>
          <a:lstStyle/>
          <a:p>
            <a:r>
              <a:rPr lang="zh-CN" altLang="en-US" sz="2800" b="1" dirty="0">
                <a:solidFill>
                  <a:srgbClr val="00B0F0"/>
                </a:solidFill>
                <a:latin typeface="微软雅黑" panose="020B0503020204020204" pitchFamily="34" charset="-122"/>
                <a:ea typeface="微软雅黑" panose="020B0503020204020204" pitchFamily="34" charset="-122"/>
              </a:rPr>
              <a:t>可视化工具</a:t>
            </a:r>
            <a:endParaRPr lang="zh-CN" altLang="en-US" sz="2800" b="1" dirty="0">
              <a:solidFill>
                <a:srgbClr val="00B0F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59485" y="2399665"/>
            <a:ext cx="4375785" cy="3900170"/>
          </a:xfrm>
          <a:prstGeom prst="rect">
            <a:avLst/>
          </a:prstGeom>
          <a:noFill/>
        </p:spPr>
        <p:txBody>
          <a:bodyPr wrap="square" rtlCol="0">
            <a:spAutoFit/>
          </a:bodyPr>
          <a:lstStyle/>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1 Excel</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对于复杂的数据和展示方案要专门学一下内置的编程语言，而且是线下的。</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2 Tableau</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19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收费，但是不用学习编程，学习成本低。</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3 Many Eyes</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在线工具，但已经停止更新。</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4 其他的工具</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19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061211" y="1861513"/>
            <a:ext cx="2852492" cy="521970"/>
          </a:xfrm>
          <a:prstGeom prst="rect">
            <a:avLst/>
          </a:prstGeom>
          <a:noFill/>
        </p:spPr>
        <p:txBody>
          <a:bodyPr wrap="square" rtlCol="0">
            <a:spAutoFit/>
          </a:bodyPr>
          <a:lstStyle/>
          <a:p>
            <a:r>
              <a:rPr lang="zh-CN" altLang="en-US" sz="2800" b="1" dirty="0">
                <a:solidFill>
                  <a:srgbClr val="00B050"/>
                </a:solidFill>
                <a:latin typeface="微软雅黑" panose="020B0503020204020204" pitchFamily="34" charset="-122"/>
                <a:ea typeface="微软雅黑" panose="020B0503020204020204" pitchFamily="34" charset="-122"/>
              </a:rPr>
              <a:t>编程工具</a:t>
            </a:r>
            <a:endParaRPr lang="zh-CN" altLang="en-US" sz="2800" b="1" dirty="0">
              <a:solidFill>
                <a:srgbClr val="00B05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7061200" y="3469005"/>
            <a:ext cx="4351655" cy="1476375"/>
          </a:xfrm>
          <a:prstGeom prst="rect">
            <a:avLst/>
          </a:prstGeom>
          <a:noFill/>
        </p:spPr>
        <p:txBody>
          <a:bodyPr wrap="square" rtlCol="0">
            <a:spAutoFit/>
          </a:bodyPr>
          <a:lstStyle/>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1 R</a:t>
            </a:r>
            <a:r>
              <a:rPr lang="zh-CN" altLang="en-US" sz="2400" dirty="0">
                <a:solidFill>
                  <a:schemeClr val="bg1"/>
                </a:solidFill>
                <a:latin typeface="微软雅黑" panose="020B0503020204020204" pitchFamily="34" charset="-122"/>
                <a:ea typeface="微软雅黑" panose="020B0503020204020204" pitchFamily="34" charset="-122"/>
              </a:rPr>
              <a:t>语言</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2 </a:t>
            </a:r>
            <a:r>
              <a:rPr lang="zh-CN" altLang="en-US" sz="2400" dirty="0">
                <a:solidFill>
                  <a:schemeClr val="bg1"/>
                </a:solidFill>
                <a:latin typeface="微软雅黑" panose="020B0503020204020204" pitchFamily="34" charset="-122"/>
                <a:ea typeface="微软雅黑" panose="020B0503020204020204" pitchFamily="34" charset="-122"/>
              </a:rPr>
              <a:t>以</a:t>
            </a:r>
            <a:r>
              <a:rPr lang="en-US" altLang="zh-CN" sz="2400" dirty="0">
                <a:solidFill>
                  <a:schemeClr val="bg1"/>
                </a:solidFill>
                <a:latin typeface="微软雅黑" panose="020B0503020204020204" pitchFamily="34" charset="-122"/>
                <a:ea typeface="微软雅黑" panose="020B0503020204020204" pitchFamily="34" charset="-122"/>
              </a:rPr>
              <a:t>JS</a:t>
            </a:r>
            <a:r>
              <a:rPr lang="zh-CN" altLang="en-US" sz="2400" dirty="0">
                <a:solidFill>
                  <a:schemeClr val="bg1"/>
                </a:solidFill>
                <a:latin typeface="微软雅黑" panose="020B0503020204020204" pitchFamily="34" charset="-122"/>
                <a:ea typeface="微软雅黑" panose="020B0503020204020204" pitchFamily="34" charset="-122"/>
              </a:rPr>
              <a:t>为基础的可视化库</a:t>
            </a: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Echarts</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D3</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HighCharts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 name="Group 3"/>
          <p:cNvGrpSpPr/>
          <p:nvPr/>
        </p:nvGrpSpPr>
        <p:grpSpPr bwMode="auto">
          <a:xfrm>
            <a:off x="-9093" y="760093"/>
            <a:ext cx="4136956" cy="620713"/>
            <a:chOff x="0" y="-2"/>
            <a:chExt cx="4407652" cy="619976"/>
          </a:xfrm>
        </p:grpSpPr>
        <p:sp>
          <p:nvSpPr>
            <p:cNvPr id="3"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4" name="文本框 5"/>
            <p:cNvSpPr>
              <a:spLocks noChangeArrowheads="1"/>
            </p:cNvSpPr>
            <p:nvPr/>
          </p:nvSpPr>
          <p:spPr bwMode="auto">
            <a:xfrm>
              <a:off x="9688" y="5648"/>
              <a:ext cx="4022430" cy="6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可视化及</a:t>
              </a:r>
              <a:r>
                <a:rPr lang="zh-CN" altLang="en-US" sz="2800" b="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其他相关技术</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TextBox 6"/>
          <p:cNvSpPr txBox="1"/>
          <p:nvPr/>
        </p:nvSpPr>
        <p:spPr>
          <a:xfrm>
            <a:off x="709591" y="186442"/>
            <a:ext cx="2160000" cy="276999"/>
          </a:xfrm>
          <a:prstGeom prst="rect">
            <a:avLst/>
          </a:prstGeom>
          <a:noFill/>
        </p:spPr>
        <p:txBody>
          <a:bodyPr wrap="square" lIns="0" tIns="0" rIns="0" bIns="0" rtlCol="0" anchor="ctr">
            <a:spAutoFit/>
          </a:bodyPr>
          <a:p>
            <a:r>
              <a:rPr lang="en-US" altLang="zh-CN" b="1" dirty="0" smtClean="0">
                <a:solidFill>
                  <a:schemeClr val="bg1"/>
                </a:solidFill>
                <a:latin typeface="微软雅黑" panose="020B0503020204020204" pitchFamily="34" charset="-122"/>
                <a:ea typeface="微软雅黑" panose="020B0503020204020204" pitchFamily="34" charset="-122"/>
              </a:rPr>
              <a:t>Part3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122618" y="79413"/>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p>
            <a:endParaRPr lang="en-US"/>
          </a:p>
        </p:txBody>
      </p:sp>
      <p:sp>
        <p:nvSpPr>
          <p:cNvPr id="7" name="椭圆 6"/>
          <p:cNvSpPr/>
          <p:nvPr/>
        </p:nvSpPr>
        <p:spPr>
          <a:xfrm>
            <a:off x="959774" y="5671186"/>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8" name="椭圆 7"/>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7220" y="1786890"/>
            <a:ext cx="22860" cy="4305935"/>
          </a:xfrm>
          <a:prstGeom prst="line">
            <a:avLst/>
          </a:prstGeom>
          <a:ln w="9525">
            <a:solidFill>
              <a:schemeClr val="tx1">
                <a:lumMod val="65000"/>
                <a:lumOff val="35000"/>
                <a:alpha val="56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74352" y="1822143"/>
            <a:ext cx="2736230" cy="521970"/>
          </a:xfrm>
          <a:prstGeom prst="rect">
            <a:avLst/>
          </a:prstGeom>
          <a:noFill/>
        </p:spPr>
        <p:txBody>
          <a:bodyPr wrap="square" rtlCol="0">
            <a:spAutoFit/>
          </a:bodyPr>
          <a:lstStyle/>
          <a:p>
            <a:r>
              <a:rPr lang="en-US" altLang="zh-CN" sz="2800" b="1" dirty="0">
                <a:solidFill>
                  <a:srgbClr val="00B0F0"/>
                </a:solidFill>
                <a:latin typeface="微软雅黑" panose="020B0503020204020204" pitchFamily="34" charset="-122"/>
                <a:ea typeface="微软雅黑" panose="020B0503020204020204" pitchFamily="34" charset="-122"/>
              </a:rPr>
              <a:t>Python+Node</a:t>
            </a:r>
            <a:endParaRPr lang="en-US" altLang="zh-CN" sz="2800" b="1" dirty="0">
              <a:solidFill>
                <a:srgbClr val="00B0F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69950" y="2816225"/>
            <a:ext cx="4375785" cy="2379980"/>
          </a:xfrm>
          <a:prstGeom prst="rect">
            <a:avLst/>
          </a:prstGeom>
          <a:noFill/>
        </p:spPr>
        <p:txBody>
          <a:bodyPr wrap="square" rtlCol="0">
            <a:spAutoFit/>
          </a:bodyPr>
          <a:lstStyle/>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Python+BeautifulSoup</a:t>
            </a:r>
            <a:r>
              <a:rPr lang="zh-CN" altLang="en-US" sz="2000" dirty="0">
                <a:solidFill>
                  <a:schemeClr val="bg1"/>
                </a:solidFill>
                <a:latin typeface="微软雅黑" panose="020B0503020204020204" pitchFamily="34" charset="-122"/>
                <a:ea typeface="微软雅黑" panose="020B0503020204020204" pitchFamily="34" charset="-122"/>
              </a:rPr>
              <a:t>对数据进行获取和处理。</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2 </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Node+Express</a:t>
            </a:r>
            <a:r>
              <a:rPr lang="zh-CN" altLang="en-US" sz="2000" dirty="0">
                <a:solidFill>
                  <a:schemeClr val="bg1"/>
                </a:solidFill>
                <a:latin typeface="微软雅黑" panose="020B0503020204020204" pitchFamily="34" charset="-122"/>
                <a:ea typeface="微软雅黑" panose="020B0503020204020204" pitchFamily="34" charset="-122"/>
              </a:rPr>
              <a:t>框架搭建轻量级服务器。</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19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614795" y="1822450"/>
            <a:ext cx="4919345" cy="521970"/>
          </a:xfrm>
          <a:prstGeom prst="rect">
            <a:avLst/>
          </a:prstGeom>
          <a:noFill/>
        </p:spPr>
        <p:txBody>
          <a:bodyPr wrap="square" rtlCol="0">
            <a:spAutoFit/>
          </a:bodyPr>
          <a:lstStyle/>
          <a:p>
            <a:r>
              <a:rPr lang="en-US" altLang="zh-CN" sz="2800" b="1" dirty="0">
                <a:solidFill>
                  <a:srgbClr val="00B050"/>
                </a:solidFill>
                <a:latin typeface="微软雅黑" panose="020B0503020204020204" pitchFamily="34" charset="-122"/>
                <a:ea typeface="微软雅黑" panose="020B0503020204020204" pitchFamily="34" charset="-122"/>
              </a:rPr>
              <a:t>React+Webpack+Echarts</a:t>
            </a:r>
            <a:endParaRPr lang="en-US" altLang="zh-CN" sz="2800" b="1" dirty="0">
              <a:solidFill>
                <a:srgbClr val="00B05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794500" y="2907030"/>
            <a:ext cx="4351655" cy="2399665"/>
          </a:xfrm>
          <a:prstGeom prst="rect">
            <a:avLst/>
          </a:prstGeom>
          <a:noFill/>
        </p:spPr>
        <p:txBody>
          <a:bodyPr wrap="square" rtlCol="0">
            <a:spAutoFit/>
          </a:bodyPr>
          <a:lstStyle/>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React</a:t>
            </a:r>
            <a:r>
              <a:rPr lang="zh-CN" altLang="en-US" sz="2000" dirty="0">
                <a:solidFill>
                  <a:schemeClr val="bg1"/>
                </a:solidFill>
                <a:latin typeface="微软雅黑" panose="020B0503020204020204" pitchFamily="34" charset="-122"/>
                <a:ea typeface="微软雅黑" panose="020B0503020204020204" pitchFamily="34" charset="-122"/>
              </a:rPr>
              <a:t>框架对前端页面进行开发。</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2 </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webpack</a:t>
            </a:r>
            <a:r>
              <a:rPr lang="zh-CN" altLang="en-US" sz="2000" dirty="0">
                <a:solidFill>
                  <a:schemeClr val="bg1"/>
                </a:solidFill>
                <a:latin typeface="微软雅黑" panose="020B0503020204020204" pitchFamily="34" charset="-122"/>
                <a:ea typeface="微软雅黑" panose="020B0503020204020204" pitchFamily="34" charset="-122"/>
              </a:rPr>
              <a:t>对前端页面资源进行打包和优化。</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3 </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Echarts</a:t>
            </a:r>
            <a:r>
              <a:rPr lang="zh-CN" altLang="en-US" sz="2000" dirty="0">
                <a:solidFill>
                  <a:schemeClr val="bg1"/>
                </a:solidFill>
                <a:latin typeface="微软雅黑" panose="020B0503020204020204" pitchFamily="34" charset="-122"/>
                <a:ea typeface="微软雅黑" panose="020B0503020204020204" pitchFamily="34" charset="-122"/>
              </a:rPr>
              <a:t>对数据进行展示。</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 name="Group 3"/>
          <p:cNvGrpSpPr/>
          <p:nvPr/>
        </p:nvGrpSpPr>
        <p:grpSpPr bwMode="auto">
          <a:xfrm>
            <a:off x="-9093" y="760093"/>
            <a:ext cx="4136956" cy="620713"/>
            <a:chOff x="0" y="-2"/>
            <a:chExt cx="4407652" cy="619976"/>
          </a:xfrm>
        </p:grpSpPr>
        <p:sp>
          <p:nvSpPr>
            <p:cNvPr id="3"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4" name="文本框 5"/>
            <p:cNvSpPr>
              <a:spLocks noChangeArrowheads="1"/>
            </p:cNvSpPr>
            <p:nvPr/>
          </p:nvSpPr>
          <p:spPr bwMode="auto">
            <a:xfrm>
              <a:off x="9688" y="5648"/>
              <a:ext cx="4022430" cy="6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可视化及</a:t>
              </a:r>
              <a:r>
                <a:rPr lang="zh-CN" altLang="en-US" sz="2800" b="1"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其他相关技术</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TextBox 6"/>
          <p:cNvSpPr txBox="1"/>
          <p:nvPr/>
        </p:nvSpPr>
        <p:spPr>
          <a:xfrm>
            <a:off x="709591" y="186442"/>
            <a:ext cx="2160000" cy="276999"/>
          </a:xfrm>
          <a:prstGeom prst="rect">
            <a:avLst/>
          </a:prstGeom>
          <a:noFill/>
        </p:spPr>
        <p:txBody>
          <a:bodyPr wrap="square" lIns="0" tIns="0" rIns="0" bIns="0" rtlCol="0" anchor="ctr">
            <a:spAutoFit/>
          </a:bodyPr>
          <a:p>
            <a:r>
              <a:rPr lang="en-US" altLang="zh-CN" b="1" dirty="0" smtClean="0">
                <a:solidFill>
                  <a:schemeClr val="bg1"/>
                </a:solidFill>
                <a:latin typeface="微软雅黑" panose="020B0503020204020204" pitchFamily="34" charset="-122"/>
                <a:ea typeface="微软雅黑" panose="020B0503020204020204" pitchFamily="34" charset="-122"/>
              </a:rPr>
              <a:t>Part3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122618" y="79413"/>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p>
            <a:endParaRPr lang="en-US"/>
          </a:p>
        </p:txBody>
      </p:sp>
      <p:sp>
        <p:nvSpPr>
          <p:cNvPr id="7" name="椭圆 6"/>
          <p:cNvSpPr/>
          <p:nvPr/>
        </p:nvSpPr>
        <p:spPr>
          <a:xfrm>
            <a:off x="959774" y="5671186"/>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8" name="椭圆 7"/>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33093" y="2557603"/>
            <a:ext cx="4885355" cy="1892174"/>
            <a:chOff x="3473553" y="2482913"/>
            <a:chExt cx="4885355" cy="1892174"/>
          </a:xfrm>
        </p:grpSpPr>
        <p:sp>
          <p:nvSpPr>
            <p:cNvPr id="11" name="矩形 10"/>
            <p:cNvSpPr/>
            <p:nvPr/>
          </p:nvSpPr>
          <p:spPr>
            <a:xfrm>
              <a:off x="5382193" y="2698746"/>
              <a:ext cx="2976715" cy="1309370"/>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纪录片数据可视化的实现</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表 5"/>
            <p:cNvPicPr>
              <a:picLocks noGrp="1" noRot="1" noChangeAspect="1" noMove="1" noResize="1" noEditPoints="1" noAdjustHandles="1" noChangeArrowheads="1" noChangeShapeType="1"/>
            </p:cNvPicPr>
            <p:nvPr/>
          </p:nvPicPr>
          <p:blipFill>
            <a:blip r:embed="rId1"/>
            <a:stretch>
              <a:fillRect/>
            </a:stretch>
          </p:blipFill>
          <p:spPr>
            <a:xfrm>
              <a:off x="3473553" y="2482913"/>
              <a:ext cx="2838261" cy="18921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6"/>
          <p:cNvSpPr txBox="1"/>
          <p:nvPr/>
        </p:nvSpPr>
        <p:spPr>
          <a:xfrm>
            <a:off x="779780" y="129540"/>
            <a:ext cx="339280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Part4</a:t>
            </a:r>
            <a:r>
              <a:rPr lang="zh-CN" altLang="en-US" b="1" dirty="0" smtClean="0">
                <a:solidFill>
                  <a:schemeClr val="bg1"/>
                </a:solidFill>
                <a:latin typeface="微软雅黑" panose="020B0503020204020204" pitchFamily="34" charset="-122"/>
                <a:ea typeface="微软雅黑" panose="020B0503020204020204" pitchFamily="34" charset="-122"/>
              </a:rPr>
              <a:t> 纪录片数据可视化的实现</a:t>
            </a:r>
            <a:endParaRPr lang="en-US" b="1" dirty="0">
              <a:solidFill>
                <a:srgbClr val="00B0F0"/>
              </a:solidFill>
              <a:latin typeface="微软雅黑" panose="020B0503020204020204" pitchFamily="34" charset="-122"/>
              <a:ea typeface="微软雅黑" panose="020B0503020204020204" pitchFamily="34" charset="-122"/>
            </a:endParaRPr>
          </a:p>
        </p:txBody>
      </p:sp>
      <p:pic>
        <p:nvPicPr>
          <p:cNvPr id="12" name="图表 14"/>
          <p:cNvPicPr>
            <a:picLocks noGrp="1" noRot="1" noChangeAspect="1" noMove="1" noResize="1" noEditPoints="1" noAdjustHandles="1" noChangeArrowheads="1" noChangeShapeType="1"/>
          </p:cNvPicPr>
          <p:nvPr/>
        </p:nvPicPr>
        <p:blipFill>
          <a:blip r:embed="rId1"/>
          <a:stretch>
            <a:fillRect/>
          </a:stretch>
        </p:blipFill>
        <p:spPr>
          <a:xfrm>
            <a:off x="8962290" y="-1105405"/>
            <a:ext cx="5002232" cy="3334821"/>
          </a:xfrm>
          <a:prstGeom prst="rect">
            <a:avLst/>
          </a:prstGeom>
        </p:spPr>
      </p:pic>
      <p:sp>
        <p:nvSpPr>
          <p:cNvPr id="69" name="Freeform 135"/>
          <p:cNvSpPr>
            <a:spLocks noEditPoints="1"/>
          </p:cNvSpPr>
          <p:nvPr/>
        </p:nvSpPr>
        <p:spPr bwMode="auto">
          <a:xfrm>
            <a:off x="192509" y="48167"/>
            <a:ext cx="382582" cy="35836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91440" tIns="45720" rIns="91440" bIns="45720" numCol="1" anchor="t" anchorCtr="0" compatLnSpc="1"/>
          <a:p>
            <a:endParaRPr lang="en-US"/>
          </a:p>
        </p:txBody>
      </p:sp>
      <p:grpSp>
        <p:nvGrpSpPr>
          <p:cNvPr id="18435" name="Group 3"/>
          <p:cNvGrpSpPr/>
          <p:nvPr/>
        </p:nvGrpSpPr>
        <p:grpSpPr bwMode="auto">
          <a:xfrm>
            <a:off x="-289991" y="895350"/>
            <a:ext cx="5205722" cy="665480"/>
            <a:chOff x="-251592" y="-115"/>
            <a:chExt cx="4659244" cy="620089"/>
          </a:xfrm>
        </p:grpSpPr>
        <p:sp>
          <p:nvSpPr>
            <p:cNvPr id="18436" name="任意多边形 3"/>
            <p:cNvSpPr>
              <a:spLocks noChangeArrowheads="1"/>
            </p:cNvSpPr>
            <p:nvPr/>
          </p:nvSpPr>
          <p:spPr bwMode="auto">
            <a:xfrm flipV="1">
              <a:off x="0" y="-2"/>
              <a:ext cx="4407652" cy="619976"/>
            </a:xfrm>
            <a:prstGeom prst="rect">
              <a:avLst/>
            </a:prstGeom>
            <a:solidFill>
              <a:srgbClr val="438F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251592" y="-115"/>
              <a:ext cx="4362395" cy="56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展示模块划分及实现流程</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圆角矩形 2"/>
          <p:cNvSpPr/>
          <p:nvPr/>
        </p:nvSpPr>
        <p:spPr>
          <a:xfrm>
            <a:off x="7703185" y="2967990"/>
            <a:ext cx="1339850" cy="654685"/>
          </a:xfrm>
          <a:prstGeom prst="roundRect">
            <a:avLst/>
          </a:prstGeom>
          <a:solidFill>
            <a:srgbClr val="2F7AB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纪录片数据可视化</a:t>
            </a:r>
            <a:endParaRPr lang="zh-CN" altLang="en-US" b="1"/>
          </a:p>
        </p:txBody>
      </p:sp>
      <p:sp>
        <p:nvSpPr>
          <p:cNvPr id="7" name="圆角矩形 6"/>
          <p:cNvSpPr/>
          <p:nvPr/>
        </p:nvSpPr>
        <p:spPr>
          <a:xfrm>
            <a:off x="5730240" y="4253230"/>
            <a:ext cx="1518285" cy="654685"/>
          </a:xfrm>
          <a:prstGeom prst="roundRect">
            <a:avLst/>
          </a:prstGeom>
          <a:solidFill>
            <a:srgbClr val="307DB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排名前</a:t>
            </a:r>
            <a:r>
              <a:rPr lang="en-US" altLang="zh-CN" b="1"/>
              <a:t>10</a:t>
            </a:r>
            <a:r>
              <a:rPr lang="zh-CN" altLang="en-US" b="1"/>
              <a:t>播放量展示</a:t>
            </a:r>
            <a:endParaRPr lang="zh-CN" altLang="en-US" b="1"/>
          </a:p>
        </p:txBody>
      </p:sp>
      <p:sp>
        <p:nvSpPr>
          <p:cNvPr id="8" name="圆角矩形 7"/>
          <p:cNvSpPr/>
          <p:nvPr/>
        </p:nvSpPr>
        <p:spPr>
          <a:xfrm>
            <a:off x="7613650" y="4253230"/>
            <a:ext cx="1518920" cy="654685"/>
          </a:xfrm>
          <a:prstGeom prst="roundRect">
            <a:avLst/>
          </a:prstGeom>
          <a:solidFill>
            <a:srgbClr val="2C71A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排名前</a:t>
            </a:r>
            <a:r>
              <a:rPr lang="en-US" altLang="zh-CN" b="1"/>
              <a:t>10</a:t>
            </a:r>
            <a:r>
              <a:rPr lang="zh-CN" altLang="en-US" b="1"/>
              <a:t>类型占比展示</a:t>
            </a:r>
            <a:endParaRPr lang="zh-CN" altLang="en-US" b="1"/>
          </a:p>
        </p:txBody>
      </p:sp>
      <p:sp>
        <p:nvSpPr>
          <p:cNvPr id="9" name="圆角矩形 8"/>
          <p:cNvSpPr/>
          <p:nvPr/>
        </p:nvSpPr>
        <p:spPr>
          <a:xfrm>
            <a:off x="9486265" y="4253230"/>
            <a:ext cx="1458595" cy="654685"/>
          </a:xfrm>
          <a:prstGeom prst="roundRect">
            <a:avLst/>
          </a:prstGeom>
          <a:solidFill>
            <a:srgbClr val="2D78B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排名前</a:t>
            </a:r>
            <a:r>
              <a:rPr lang="en-US" altLang="zh-CN" b="1"/>
              <a:t>10</a:t>
            </a:r>
            <a:r>
              <a:rPr lang="zh-CN" altLang="en-US" b="1"/>
              <a:t>评分情况展示</a:t>
            </a:r>
            <a:endParaRPr lang="zh-CN" altLang="en-US" b="1"/>
          </a:p>
        </p:txBody>
      </p:sp>
      <p:cxnSp>
        <p:nvCxnSpPr>
          <p:cNvPr id="10" name="直接箭头连接符 9"/>
          <p:cNvCxnSpPr>
            <a:stCxn id="3" idx="2"/>
            <a:endCxn id="8" idx="0"/>
          </p:cNvCxnSpPr>
          <p:nvPr/>
        </p:nvCxnSpPr>
        <p:spPr>
          <a:xfrm>
            <a:off x="8373110" y="3622675"/>
            <a:ext cx="0" cy="6305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endCxn id="9" idx="0"/>
          </p:cNvCxnSpPr>
          <p:nvPr/>
        </p:nvCxnSpPr>
        <p:spPr>
          <a:xfrm>
            <a:off x="8386445" y="3902710"/>
            <a:ext cx="1829435" cy="35052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7" idx="0"/>
          </p:cNvCxnSpPr>
          <p:nvPr/>
        </p:nvCxnSpPr>
        <p:spPr>
          <a:xfrm rot="10800000" flipV="1">
            <a:off x="6489700" y="3902710"/>
            <a:ext cx="1971040" cy="35052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82345" y="2649855"/>
            <a:ext cx="2123440" cy="86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t>python</a:t>
            </a:r>
            <a:r>
              <a:rPr lang="zh-CN" altLang="en-US" b="1"/>
              <a:t>对数据进行抓取和处理</a:t>
            </a:r>
            <a:endParaRPr lang="zh-CN" altLang="en-US" b="1"/>
          </a:p>
        </p:txBody>
      </p:sp>
      <p:sp>
        <p:nvSpPr>
          <p:cNvPr id="32" name="圆角矩形 31"/>
          <p:cNvSpPr/>
          <p:nvPr/>
        </p:nvSpPr>
        <p:spPr>
          <a:xfrm>
            <a:off x="982345" y="4689475"/>
            <a:ext cx="2093595" cy="856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将处理过的数据存储在文件中</a:t>
            </a:r>
            <a:endParaRPr lang="zh-CN" altLang="en-US" b="1"/>
          </a:p>
        </p:txBody>
      </p:sp>
      <p:sp>
        <p:nvSpPr>
          <p:cNvPr id="33" name="椭圆 32"/>
          <p:cNvSpPr/>
          <p:nvPr/>
        </p:nvSpPr>
        <p:spPr>
          <a:xfrm>
            <a:off x="4361180" y="2649855"/>
            <a:ext cx="1191260" cy="1310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t>node</a:t>
            </a:r>
            <a:endParaRPr lang="en-US" altLang="zh-CN" b="1"/>
          </a:p>
        </p:txBody>
      </p:sp>
      <p:cxnSp>
        <p:nvCxnSpPr>
          <p:cNvPr id="34" name="直接箭头连接符 33"/>
          <p:cNvCxnSpPr>
            <a:stCxn id="31" idx="2"/>
            <a:endCxn id="32" idx="0"/>
          </p:cNvCxnSpPr>
          <p:nvPr/>
        </p:nvCxnSpPr>
        <p:spPr>
          <a:xfrm flipH="1">
            <a:off x="2029460" y="3512820"/>
            <a:ext cx="14605" cy="1176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2" idx="3"/>
            <a:endCxn id="33" idx="3"/>
          </p:cNvCxnSpPr>
          <p:nvPr/>
        </p:nvCxnSpPr>
        <p:spPr>
          <a:xfrm flipV="1">
            <a:off x="3075940" y="3768090"/>
            <a:ext cx="1459865" cy="1350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 idx="1"/>
            <a:endCxn id="33" idx="6"/>
          </p:cNvCxnSpPr>
          <p:nvPr/>
        </p:nvCxnSpPr>
        <p:spPr>
          <a:xfrm flipH="1">
            <a:off x="5552440" y="3295650"/>
            <a:ext cx="215074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6"/>
          <p:cNvSpPr txBox="1"/>
          <p:nvPr/>
        </p:nvSpPr>
        <p:spPr>
          <a:xfrm>
            <a:off x="779780" y="129540"/>
            <a:ext cx="339280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Part4</a:t>
            </a:r>
            <a:r>
              <a:rPr lang="zh-CN" altLang="en-US" b="1" dirty="0" smtClean="0">
                <a:solidFill>
                  <a:schemeClr val="bg1"/>
                </a:solidFill>
                <a:latin typeface="微软雅黑" panose="020B0503020204020204" pitchFamily="34" charset="-122"/>
                <a:ea typeface="微软雅黑" panose="020B0503020204020204" pitchFamily="34" charset="-122"/>
              </a:rPr>
              <a:t> 纪录片数据可视化的实现</a:t>
            </a:r>
            <a:endParaRPr lang="en-US" b="1" dirty="0">
              <a:solidFill>
                <a:srgbClr val="00B0F0"/>
              </a:solidFill>
              <a:latin typeface="微软雅黑" panose="020B0503020204020204" pitchFamily="34" charset="-122"/>
              <a:ea typeface="微软雅黑" panose="020B0503020204020204" pitchFamily="34" charset="-122"/>
            </a:endParaRPr>
          </a:p>
        </p:txBody>
      </p:sp>
      <p:pic>
        <p:nvPicPr>
          <p:cNvPr id="12" name="图表 14"/>
          <p:cNvPicPr>
            <a:picLocks noGrp="1" noRot="1" noChangeAspect="1" noMove="1" noResize="1" noEditPoints="1" noAdjustHandles="1" noChangeArrowheads="1" noChangeShapeType="1"/>
          </p:cNvPicPr>
          <p:nvPr/>
        </p:nvPicPr>
        <p:blipFill>
          <a:blip r:embed="rId1"/>
          <a:stretch>
            <a:fillRect/>
          </a:stretch>
        </p:blipFill>
        <p:spPr>
          <a:xfrm>
            <a:off x="8962290" y="-1105405"/>
            <a:ext cx="5002232" cy="3334821"/>
          </a:xfrm>
          <a:prstGeom prst="rect">
            <a:avLst/>
          </a:prstGeom>
        </p:spPr>
      </p:pic>
      <p:sp>
        <p:nvSpPr>
          <p:cNvPr id="69" name="Freeform 135"/>
          <p:cNvSpPr>
            <a:spLocks noEditPoints="1"/>
          </p:cNvSpPr>
          <p:nvPr/>
        </p:nvSpPr>
        <p:spPr bwMode="auto">
          <a:xfrm>
            <a:off x="192509" y="48167"/>
            <a:ext cx="382582" cy="35836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91440" tIns="45720" rIns="91440" bIns="45720" numCol="1" anchor="t" anchorCtr="0" compatLnSpc="1"/>
          <a:p>
            <a:endParaRPr lang="en-US"/>
          </a:p>
        </p:txBody>
      </p:sp>
      <p:grpSp>
        <p:nvGrpSpPr>
          <p:cNvPr id="18435" name="Group 3"/>
          <p:cNvGrpSpPr/>
          <p:nvPr/>
        </p:nvGrpSpPr>
        <p:grpSpPr bwMode="auto">
          <a:xfrm>
            <a:off x="-289991" y="895350"/>
            <a:ext cx="2987675" cy="665480"/>
            <a:chOff x="-251592" y="-115"/>
            <a:chExt cx="2674040" cy="620089"/>
          </a:xfrm>
        </p:grpSpPr>
        <p:sp>
          <p:nvSpPr>
            <p:cNvPr id="18436" name="任意多边形 3"/>
            <p:cNvSpPr>
              <a:spLocks noChangeArrowheads="1"/>
            </p:cNvSpPr>
            <p:nvPr/>
          </p:nvSpPr>
          <p:spPr bwMode="auto">
            <a:xfrm flipV="1">
              <a:off x="183" y="-115"/>
              <a:ext cx="2422265" cy="620089"/>
            </a:xfrm>
            <a:prstGeom prst="rect">
              <a:avLst/>
            </a:prstGeom>
            <a:solidFill>
              <a:srgbClr val="438F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251592" y="-115"/>
              <a:ext cx="2222209" cy="56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结果展示</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7" name="图片 17" descr="../../Desktop/屏幕快照%202018-03-07%20下午1.59.26的副本.png"/>
          <p:cNvPicPr>
            <a:picLocks noChangeAspect="1" noChangeArrowheads="1"/>
          </p:cNvPicPr>
          <p:nvPr/>
        </p:nvPicPr>
        <p:blipFill>
          <a:blip r:embed="rId2" cstate="print">
            <a:extLst>
              <a:ext uri="{28A0092B-C50C-407E-A947-70E740481C1C}">
                <a14:useLocalDpi xmlns:a14="http://schemas.microsoft.com/office/drawing/2010/main" val="0"/>
              </a:ext>
            </a:extLst>
          </a:blip>
          <a:srcRect l="1" r="1715" b="2879"/>
          <a:stretch>
            <a:fillRect/>
          </a:stretch>
        </p:blipFill>
        <p:spPr>
          <a:xfrm>
            <a:off x="681990" y="1918970"/>
            <a:ext cx="4279900" cy="2287270"/>
          </a:xfrm>
          <a:prstGeom prst="rect">
            <a:avLst/>
          </a:prstGeom>
          <a:noFill/>
          <a:ln>
            <a:noFill/>
          </a:ln>
        </p:spPr>
      </p:pic>
      <p:pic>
        <p:nvPicPr>
          <p:cNvPr id="31" name="图片 31" descr="../../Desktop/屏幕快照%202018-04-30%20下午2.44.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60770" y="1918335"/>
            <a:ext cx="4017010" cy="2288540"/>
          </a:xfrm>
          <a:prstGeom prst="rect">
            <a:avLst/>
          </a:prstGeom>
          <a:noFill/>
          <a:ln>
            <a:noFill/>
          </a:ln>
        </p:spPr>
      </p:pic>
      <p:pic>
        <p:nvPicPr>
          <p:cNvPr id="15" name="图片 15"/>
          <p:cNvPicPr>
            <a:picLocks noChangeAspect="1"/>
          </p:cNvPicPr>
          <p:nvPr/>
        </p:nvPicPr>
        <p:blipFill>
          <a:blip r:embed="rId4"/>
          <a:stretch>
            <a:fillRect/>
          </a:stretch>
        </p:blipFill>
        <p:spPr>
          <a:xfrm>
            <a:off x="3684270" y="4298950"/>
            <a:ext cx="3810635" cy="2366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33093" y="2557603"/>
            <a:ext cx="5499100" cy="1892174"/>
            <a:chOff x="3473553" y="2482913"/>
            <a:chExt cx="5499100" cy="1892174"/>
          </a:xfrm>
        </p:grpSpPr>
        <p:sp>
          <p:nvSpPr>
            <p:cNvPr id="11" name="矩形 10"/>
            <p:cNvSpPr/>
            <p:nvPr/>
          </p:nvSpPr>
          <p:spPr>
            <a:xfrm>
              <a:off x="5382363" y="2698813"/>
              <a:ext cx="3590290" cy="1309370"/>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5</a:t>
              </a:r>
              <a:endParaRPr lang="en-US" altLang="zh-CN" sz="48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基于知识图谱的搜索功能的实现</a:t>
              </a:r>
              <a:r>
                <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表 5"/>
            <p:cNvPicPr>
              <a:picLocks noGrp="1" noRot="1" noChangeAspect="1" noMove="1" noResize="1" noEditPoints="1" noAdjustHandles="1" noChangeArrowheads="1" noChangeShapeType="1"/>
            </p:cNvPicPr>
            <p:nvPr/>
          </p:nvPicPr>
          <p:blipFill>
            <a:blip r:embed="rId1"/>
            <a:stretch>
              <a:fillRect/>
            </a:stretch>
          </p:blipFill>
          <p:spPr>
            <a:xfrm>
              <a:off x="3473553" y="2482913"/>
              <a:ext cx="2838261" cy="18921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9095" y="895348"/>
            <a:ext cx="4136958" cy="620713"/>
            <a:chOff x="0" y="-2"/>
            <a:chExt cx="4407652" cy="619976"/>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893704" y="6862"/>
              <a:ext cx="2846922" cy="60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知识图谱的构建</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295" y="186690"/>
            <a:ext cx="453453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Part5</a:t>
            </a:r>
            <a:r>
              <a:rPr lang="zh-CN" altLang="en-US" b="1" dirty="0" smtClean="0">
                <a:solidFill>
                  <a:schemeClr val="bg1"/>
                </a:solidFill>
                <a:latin typeface="微软雅黑" panose="020B0503020204020204" pitchFamily="34" charset="-122"/>
                <a:ea typeface="微软雅黑" panose="020B0503020204020204" pitchFamily="34" charset="-122"/>
              </a:rPr>
              <a:t> 基于知识图谱的搜索功能的实现</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68" name="Freeform 38"/>
          <p:cNvSpPr>
            <a:spLocks noEditPoints="1"/>
          </p:cNvSpPr>
          <p:nvPr/>
        </p:nvSpPr>
        <p:spPr bwMode="auto">
          <a:xfrm>
            <a:off x="215720" y="51511"/>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p>
            <a:endParaRPr lang="en-US"/>
          </a:p>
        </p:txBody>
      </p:sp>
      <p:sp>
        <p:nvSpPr>
          <p:cNvPr id="3" name="文本框 2"/>
          <p:cNvSpPr txBox="1"/>
          <p:nvPr/>
        </p:nvSpPr>
        <p:spPr>
          <a:xfrm>
            <a:off x="692150" y="1970405"/>
            <a:ext cx="1713230" cy="460375"/>
          </a:xfrm>
          <a:prstGeom prst="rect">
            <a:avLst/>
          </a:prstGeom>
          <a:noFill/>
        </p:spPr>
        <p:txBody>
          <a:bodyPr wrap="none" rtlCol="0">
            <a:spAutoFit/>
          </a:bodyPr>
          <a:p>
            <a:r>
              <a:rPr lang="zh-CN" altLang="en-US" sz="2400" b="1">
                <a:solidFill>
                  <a:schemeClr val="bg1"/>
                </a:solidFill>
              </a:rPr>
              <a:t>本体构建：</a:t>
            </a:r>
            <a:endParaRPr lang="zh-CN" altLang="en-US" sz="2400" b="1">
              <a:solidFill>
                <a:schemeClr val="bg1"/>
              </a:solidFill>
            </a:endParaRPr>
          </a:p>
        </p:txBody>
      </p:sp>
      <p:sp>
        <p:nvSpPr>
          <p:cNvPr id="5" name="矩形 4"/>
          <p:cNvSpPr/>
          <p:nvPr/>
        </p:nvSpPr>
        <p:spPr>
          <a:xfrm>
            <a:off x="1682115" y="2824480"/>
            <a:ext cx="7909560" cy="3514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32" descr="未命名文件 (4)"/>
          <p:cNvPicPr>
            <a:picLocks noChangeAspect="1"/>
          </p:cNvPicPr>
          <p:nvPr/>
        </p:nvPicPr>
        <p:blipFill>
          <a:blip r:embed="rId2"/>
          <a:stretch>
            <a:fillRect/>
          </a:stretch>
        </p:blipFill>
        <p:spPr>
          <a:xfrm>
            <a:off x="2474595" y="3081655"/>
            <a:ext cx="6324600" cy="3000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组合 4098"/>
          <p:cNvGrpSpPr/>
          <p:nvPr/>
        </p:nvGrpSpPr>
        <p:grpSpPr>
          <a:xfrm>
            <a:off x="4890444" y="4203256"/>
            <a:ext cx="2595934" cy="1659270"/>
            <a:chOff x="8113424" y="1553425"/>
            <a:chExt cx="2595934" cy="1659270"/>
          </a:xfrm>
        </p:grpSpPr>
        <p:sp>
          <p:nvSpPr>
            <p:cNvPr id="52" name="Oval 57"/>
            <p:cNvSpPr/>
            <p:nvPr/>
          </p:nvSpPr>
          <p:spPr>
            <a:xfrm>
              <a:off x="8942132" y="1553425"/>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3">
                    <a:lumMod val="50000"/>
                  </a:schemeClr>
                </a:solidFill>
              </a:endParaRPr>
            </a:p>
          </p:txBody>
        </p:sp>
        <p:sp>
          <p:nvSpPr>
            <p:cNvPr id="68" name="Freeform 38"/>
            <p:cNvSpPr>
              <a:spLocks noEditPoints="1"/>
            </p:cNvSpPr>
            <p:nvPr/>
          </p:nvSpPr>
          <p:spPr bwMode="auto">
            <a:xfrm>
              <a:off x="9211485" y="1723490"/>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74" name="TextBox 6"/>
            <p:cNvSpPr txBox="1"/>
            <p:nvPr/>
          </p:nvSpPr>
          <p:spPr>
            <a:xfrm>
              <a:off x="8113424" y="2658975"/>
              <a:ext cx="2595934" cy="553720"/>
            </a:xfrm>
            <a:prstGeom prst="rect">
              <a:avLst/>
            </a:prstGeom>
            <a:noFill/>
          </p:spPr>
          <p:txBody>
            <a:bodyPr wrap="square" lIns="0" tIns="0" rIns="0" bIns="0"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r>
                <a:rPr lang="en-US" altLang="zh-CN" b="1" dirty="0" smtClean="0">
                  <a:solidFill>
                    <a:schemeClr val="bg1"/>
                  </a:solidFill>
                  <a:latin typeface="微软雅黑" panose="020B0503020204020204" pitchFamily="34" charset="-122"/>
                  <a:ea typeface="微软雅黑" panose="020B0503020204020204" pitchFamily="34" charset="-122"/>
                </a:rPr>
                <a:t>5</a:t>
              </a:r>
              <a:r>
                <a:rPr lang="zh-CN" altLang="en-US" b="1" dirty="0" smtClean="0">
                  <a:solidFill>
                    <a:schemeClr val="bg1"/>
                  </a:solidFill>
                  <a:latin typeface="微软雅黑" panose="020B0503020204020204" pitchFamily="34" charset="-122"/>
                  <a:ea typeface="微软雅黑" panose="020B0503020204020204" pitchFamily="34" charset="-122"/>
                </a:rPr>
                <a:t> 基于知识图谱的搜索功能的实现</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4102" name="组合 4101"/>
          <p:cNvGrpSpPr/>
          <p:nvPr/>
        </p:nvGrpSpPr>
        <p:grpSpPr>
          <a:xfrm>
            <a:off x="4877591" y="1946576"/>
            <a:ext cx="2595934" cy="1529546"/>
            <a:chOff x="4736578" y="3777499"/>
            <a:chExt cx="2595934" cy="1529546"/>
          </a:xfrm>
        </p:grpSpPr>
        <p:sp>
          <p:nvSpPr>
            <p:cNvPr id="60" name="Oval 67"/>
            <p:cNvSpPr/>
            <p:nvPr/>
          </p:nvSpPr>
          <p:spPr>
            <a:xfrm>
              <a:off x="5578138" y="3777499"/>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5">
                    <a:lumMod val="50000"/>
                  </a:schemeClr>
                </a:solidFill>
                <a:cs typeface="+mj-cs"/>
              </a:endParaRPr>
            </a:p>
          </p:txBody>
        </p:sp>
        <p:sp>
          <p:nvSpPr>
            <p:cNvPr id="67" name="Freeform 216"/>
            <p:cNvSpPr>
              <a:spLocks noEditPoints="1"/>
            </p:cNvSpPr>
            <p:nvPr/>
          </p:nvSpPr>
          <p:spPr bwMode="auto">
            <a:xfrm>
              <a:off x="5805314" y="3961011"/>
              <a:ext cx="427647" cy="43055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86" name="TextBox 6"/>
            <p:cNvSpPr txBox="1"/>
            <p:nvPr/>
          </p:nvSpPr>
          <p:spPr>
            <a:xfrm>
              <a:off x="4736578" y="5030046"/>
              <a:ext cx="2595934" cy="276999"/>
            </a:xfrm>
            <a:prstGeom prst="rect">
              <a:avLst/>
            </a:prstGeom>
            <a:noFill/>
          </p:spPr>
          <p:txBody>
            <a:bodyPr wrap="square" lIns="0" tIns="0" rIns="0" bIns="0"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r>
                <a:rPr lang="en-US" altLang="zh-CN" b="1" dirty="0" smtClean="0">
                  <a:solidFill>
                    <a:schemeClr val="bg1"/>
                  </a:solidFill>
                  <a:latin typeface="微软雅黑" panose="020B0503020204020204" pitchFamily="34" charset="-122"/>
                  <a:ea typeface="微软雅黑" panose="020B0503020204020204" pitchFamily="34" charset="-122"/>
                </a:rPr>
                <a:t>2</a:t>
              </a:r>
              <a:r>
                <a:rPr lang="zh-CN" altLang="en-US" b="1" dirty="0" smtClean="0">
                  <a:solidFill>
                    <a:schemeClr val="bg1"/>
                  </a:solidFill>
                  <a:latin typeface="微软雅黑" panose="020B0503020204020204" pitchFamily="34" charset="-122"/>
                  <a:ea typeface="微软雅黑" panose="020B0503020204020204" pitchFamily="34" charset="-122"/>
                </a:rPr>
                <a:t> 研究目的</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1735053" y="1946576"/>
            <a:ext cx="2595934" cy="1529547"/>
            <a:chOff x="1815495" y="1553423"/>
            <a:chExt cx="2595934" cy="1529547"/>
          </a:xfrm>
        </p:grpSpPr>
        <p:sp>
          <p:nvSpPr>
            <p:cNvPr id="41" name="TextBox 6"/>
            <p:cNvSpPr txBox="1"/>
            <p:nvPr/>
          </p:nvSpPr>
          <p:spPr>
            <a:xfrm>
              <a:off x="1815495" y="2805971"/>
              <a:ext cx="2595934" cy="276999"/>
            </a:xfrm>
            <a:prstGeom prst="rect">
              <a:avLst/>
            </a:prstGeom>
            <a:noFill/>
          </p:spPr>
          <p:txBody>
            <a:bodyPr wrap="square" lIns="0" tIns="0" rIns="0" bIns="0" rtlCol="0" anchor="ctr">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Part1</a:t>
              </a:r>
              <a:r>
                <a:rPr lang="zh-CN" altLang="en-US" b="1" dirty="0" smtClean="0">
                  <a:solidFill>
                    <a:schemeClr val="bg1"/>
                  </a:solidFill>
                  <a:latin typeface="微软雅黑" panose="020B0503020204020204" pitchFamily="34" charset="-122"/>
                  <a:ea typeface="微软雅黑" panose="020B0503020204020204" pitchFamily="34" charset="-122"/>
                </a:rPr>
                <a:t> 研究背景和意义</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43" name="Oval 24"/>
            <p:cNvSpPr/>
            <p:nvPr/>
          </p:nvSpPr>
          <p:spPr>
            <a:xfrm>
              <a:off x="2657056" y="1553423"/>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1">
                    <a:lumMod val="50000"/>
                  </a:schemeClr>
                </a:solidFill>
              </a:endParaRPr>
            </a:p>
          </p:txBody>
        </p:sp>
        <p:sp>
          <p:nvSpPr>
            <p:cNvPr id="44" name="Freeform 245"/>
            <p:cNvSpPr/>
            <p:nvPr/>
          </p:nvSpPr>
          <p:spPr bwMode="auto">
            <a:xfrm>
              <a:off x="2904357" y="1787657"/>
              <a:ext cx="418211" cy="418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nvGrpSpPr>
          <p:cNvPr id="4098" name="组合 4097"/>
          <p:cNvGrpSpPr/>
          <p:nvPr/>
        </p:nvGrpSpPr>
        <p:grpSpPr>
          <a:xfrm>
            <a:off x="8020129" y="1950540"/>
            <a:ext cx="2595934" cy="1523377"/>
            <a:chOff x="4736578" y="1553425"/>
            <a:chExt cx="2595934" cy="1523377"/>
          </a:xfrm>
        </p:grpSpPr>
        <p:sp>
          <p:nvSpPr>
            <p:cNvPr id="48" name="Oval 52"/>
            <p:cNvSpPr/>
            <p:nvPr/>
          </p:nvSpPr>
          <p:spPr>
            <a:xfrm>
              <a:off x="5562731" y="1553425"/>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2">
                    <a:lumMod val="50000"/>
                  </a:schemeClr>
                </a:solidFill>
              </a:endParaRPr>
            </a:p>
          </p:txBody>
        </p:sp>
        <p:sp>
          <p:nvSpPr>
            <p:cNvPr id="65" name="Freeform 5"/>
            <p:cNvSpPr>
              <a:spLocks noEditPoints="1"/>
            </p:cNvSpPr>
            <p:nvPr/>
          </p:nvSpPr>
          <p:spPr bwMode="auto">
            <a:xfrm>
              <a:off x="5801000" y="1760742"/>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71" name="TextBox 6"/>
            <p:cNvSpPr txBox="1"/>
            <p:nvPr/>
          </p:nvSpPr>
          <p:spPr>
            <a:xfrm>
              <a:off x="4736578" y="2799803"/>
              <a:ext cx="2595934" cy="276999"/>
            </a:xfrm>
            <a:prstGeom prst="rect">
              <a:avLst/>
            </a:prstGeom>
            <a:noFill/>
          </p:spPr>
          <p:txBody>
            <a:bodyPr wrap="square" lIns="0" tIns="0" rIns="0" bIns="0"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r>
                <a:rPr lang="en-US" altLang="zh-CN" b="1" dirty="0" smtClean="0">
                  <a:solidFill>
                    <a:schemeClr val="bg1"/>
                  </a:solidFill>
                  <a:latin typeface="微软雅黑" panose="020B0503020204020204" pitchFamily="34" charset="-122"/>
                  <a:ea typeface="微软雅黑" panose="020B0503020204020204" pitchFamily="34" charset="-122"/>
                </a:rPr>
                <a: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4103" name="组合 4102"/>
          <p:cNvGrpSpPr/>
          <p:nvPr/>
        </p:nvGrpSpPr>
        <p:grpSpPr>
          <a:xfrm>
            <a:off x="1735053" y="4206786"/>
            <a:ext cx="2595934" cy="1655740"/>
            <a:chOff x="8100571" y="3732949"/>
            <a:chExt cx="2595934" cy="1655740"/>
          </a:xfrm>
        </p:grpSpPr>
        <p:sp>
          <p:nvSpPr>
            <p:cNvPr id="64" name="Oval 72"/>
            <p:cNvSpPr/>
            <p:nvPr/>
          </p:nvSpPr>
          <p:spPr>
            <a:xfrm>
              <a:off x="8942132" y="3732949"/>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6">
                    <a:lumMod val="50000"/>
                  </a:schemeClr>
                </a:solidFill>
              </a:endParaRPr>
            </a:p>
          </p:txBody>
        </p:sp>
        <p:sp>
          <p:nvSpPr>
            <p:cNvPr id="69" name="Freeform 135"/>
            <p:cNvSpPr>
              <a:spLocks noEditPoints="1"/>
            </p:cNvSpPr>
            <p:nvPr/>
          </p:nvSpPr>
          <p:spPr bwMode="auto">
            <a:xfrm>
              <a:off x="9207247" y="3997105"/>
              <a:ext cx="382582" cy="35836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91" name="TextBox 6"/>
            <p:cNvSpPr txBox="1"/>
            <p:nvPr/>
          </p:nvSpPr>
          <p:spPr>
            <a:xfrm>
              <a:off x="8100571" y="4834969"/>
              <a:ext cx="2595934" cy="553720"/>
            </a:xfrm>
            <a:prstGeom prst="rect">
              <a:avLst/>
            </a:prstGeom>
            <a:noFill/>
          </p:spPr>
          <p:txBody>
            <a:bodyPr wrap="square" lIns="0" tIns="0" rIns="0" bIns="0"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r>
                <a:rPr lang="en-US" altLang="zh-CN" b="1" dirty="0" smtClean="0">
                  <a:solidFill>
                    <a:schemeClr val="bg1"/>
                  </a:solidFill>
                  <a:latin typeface="微软雅黑" panose="020B0503020204020204" pitchFamily="34" charset="-122"/>
                  <a:ea typeface="微软雅黑" panose="020B0503020204020204" pitchFamily="34" charset="-122"/>
                </a:rPr>
                <a:t>4</a:t>
              </a:r>
              <a:r>
                <a:rPr lang="zh-CN" altLang="en-US" b="1" dirty="0" smtClean="0">
                  <a:solidFill>
                    <a:schemeClr val="bg1"/>
                  </a:solidFill>
                  <a:latin typeface="微软雅黑" panose="020B0503020204020204" pitchFamily="34" charset="-122"/>
                  <a:ea typeface="微软雅黑" panose="020B0503020204020204" pitchFamily="34" charset="-122"/>
                </a:rPr>
                <a:t> 纪录片数据可视化的实现</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8045835" y="4196914"/>
            <a:ext cx="2595934" cy="1527251"/>
            <a:chOff x="8126277" y="3597825"/>
            <a:chExt cx="2595934" cy="1527251"/>
          </a:xfrm>
        </p:grpSpPr>
        <p:grpSp>
          <p:nvGrpSpPr>
            <p:cNvPr id="4104" name="组合 4103"/>
            <p:cNvGrpSpPr/>
            <p:nvPr/>
          </p:nvGrpSpPr>
          <p:grpSpPr>
            <a:xfrm>
              <a:off x="8126277" y="3597825"/>
              <a:ext cx="2595934" cy="1527251"/>
              <a:chOff x="1694524" y="3744449"/>
              <a:chExt cx="2595934" cy="1527251"/>
            </a:xfrm>
          </p:grpSpPr>
          <p:sp>
            <p:nvSpPr>
              <p:cNvPr id="56" name="Oval 62"/>
              <p:cNvSpPr/>
              <p:nvPr/>
            </p:nvSpPr>
            <p:spPr>
              <a:xfrm>
                <a:off x="2536085" y="3744449"/>
                <a:ext cx="912813" cy="8866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4">
                      <a:lumMod val="50000"/>
                    </a:schemeClr>
                  </a:solidFill>
                </a:endParaRPr>
              </a:p>
            </p:txBody>
          </p:sp>
          <p:sp>
            <p:nvSpPr>
              <p:cNvPr id="81" name="TextBox 6"/>
              <p:cNvSpPr txBox="1"/>
              <p:nvPr/>
            </p:nvSpPr>
            <p:spPr>
              <a:xfrm>
                <a:off x="1694524" y="4994701"/>
                <a:ext cx="2595934" cy="276999"/>
              </a:xfrm>
              <a:prstGeom prst="rect">
                <a:avLst/>
              </a:prstGeom>
              <a:noFill/>
            </p:spPr>
            <p:txBody>
              <a:bodyPr wrap="square" lIns="0" tIns="0" rIns="0" bIns="0" rtlCol="0" anchor="ctr">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Part</a:t>
                </a:r>
                <a:r>
                  <a:rPr lang="en-US" altLang="zh-CN" b="1" dirty="0" smtClean="0">
                    <a:solidFill>
                      <a:schemeClr val="bg1"/>
                    </a:solidFill>
                    <a:latin typeface="微软雅黑" panose="020B0503020204020204" pitchFamily="34" charset="-122"/>
                    <a:ea typeface="微软雅黑" panose="020B0503020204020204" pitchFamily="34" charset="-122"/>
                  </a:rPr>
                  <a:t>6</a:t>
                </a:r>
                <a:r>
                  <a:rPr lang="zh-CN" altLang="en-US" b="1" dirty="0" smtClean="0">
                    <a:solidFill>
                      <a:schemeClr val="bg1"/>
                    </a:solidFill>
                    <a:latin typeface="微软雅黑" panose="020B0503020204020204" pitchFamily="34" charset="-122"/>
                    <a:ea typeface="微软雅黑" panose="020B0503020204020204" pitchFamily="34" charset="-122"/>
                  </a:rPr>
                  <a:t> 总结与展望</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a:grpSpLocks noChangeAspect="1"/>
            </p:cNvGrpSpPr>
            <p:nvPr/>
          </p:nvGrpSpPr>
          <p:grpSpPr>
            <a:xfrm>
              <a:off x="9203279" y="3794538"/>
              <a:ext cx="463174" cy="463174"/>
              <a:chOff x="4814888" y="2108201"/>
              <a:chExt cx="381000" cy="381000"/>
            </a:xfrm>
            <a:noFill/>
          </p:grpSpPr>
          <p:sp>
            <p:nvSpPr>
              <p:cNvPr id="45" name="Freeform 260"/>
              <p:cNvSpPr/>
              <p:nvPr/>
            </p:nvSpPr>
            <p:spPr bwMode="auto">
              <a:xfrm>
                <a:off x="4814888" y="2205038"/>
                <a:ext cx="288925" cy="284163"/>
              </a:xfrm>
              <a:custGeom>
                <a:avLst/>
                <a:gdLst>
                  <a:gd name="T0" fmla="*/ 0 w 182"/>
                  <a:gd name="T1" fmla="*/ 179 h 179"/>
                  <a:gd name="T2" fmla="*/ 0 w 182"/>
                  <a:gd name="T3" fmla="*/ 54 h 179"/>
                  <a:gd name="T4" fmla="*/ 119 w 182"/>
                  <a:gd name="T5" fmla="*/ 0 h 179"/>
                  <a:gd name="T6" fmla="*/ 182 w 182"/>
                  <a:gd name="T7" fmla="*/ 21 h 179"/>
                  <a:gd name="T8" fmla="*/ 182 w 182"/>
                  <a:gd name="T9" fmla="*/ 179 h 179"/>
                  <a:gd name="T10" fmla="*/ 0 w 182"/>
                  <a:gd name="T11" fmla="*/ 179 h 179"/>
                </a:gdLst>
                <a:ahLst/>
                <a:cxnLst>
                  <a:cxn ang="0">
                    <a:pos x="T0" y="T1"/>
                  </a:cxn>
                  <a:cxn ang="0">
                    <a:pos x="T2" y="T3"/>
                  </a:cxn>
                  <a:cxn ang="0">
                    <a:pos x="T4" y="T5"/>
                  </a:cxn>
                  <a:cxn ang="0">
                    <a:pos x="T6" y="T7"/>
                  </a:cxn>
                  <a:cxn ang="0">
                    <a:pos x="T8" y="T9"/>
                  </a:cxn>
                  <a:cxn ang="0">
                    <a:pos x="T10" y="T11"/>
                  </a:cxn>
                </a:cxnLst>
                <a:rect l="0" t="0" r="r" b="b"/>
                <a:pathLst>
                  <a:path w="182" h="179">
                    <a:moveTo>
                      <a:pt x="0" y="179"/>
                    </a:moveTo>
                    <a:lnTo>
                      <a:pt x="0" y="54"/>
                    </a:lnTo>
                    <a:lnTo>
                      <a:pt x="119" y="0"/>
                    </a:lnTo>
                    <a:lnTo>
                      <a:pt x="182" y="21"/>
                    </a:lnTo>
                    <a:lnTo>
                      <a:pt x="182" y="179"/>
                    </a:lnTo>
                    <a:lnTo>
                      <a:pt x="0" y="179"/>
                    </a:lnTo>
                    <a:close/>
                  </a:path>
                </a:pathLst>
              </a:cu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46" name="Line 261"/>
              <p:cNvSpPr>
                <a:spLocks noChangeShapeType="1"/>
              </p:cNvSpPr>
              <p:nvPr/>
            </p:nvSpPr>
            <p:spPr bwMode="auto">
              <a:xfrm>
                <a:off x="5003800" y="2211388"/>
                <a:ext cx="0" cy="277813"/>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47" name="Line 262"/>
              <p:cNvSpPr>
                <a:spLocks noChangeShapeType="1"/>
              </p:cNvSpPr>
              <p:nvPr/>
            </p:nvSpPr>
            <p:spPr bwMode="auto">
              <a:xfrm flipV="1">
                <a:off x="4843463" y="2286001"/>
                <a:ext cx="117475" cy="38100"/>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49" name="Line 263"/>
              <p:cNvSpPr>
                <a:spLocks noChangeShapeType="1"/>
              </p:cNvSpPr>
              <p:nvPr/>
            </p:nvSpPr>
            <p:spPr bwMode="auto">
              <a:xfrm flipV="1">
                <a:off x="4843463" y="2341563"/>
                <a:ext cx="117475" cy="25400"/>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0" name="Line 264"/>
              <p:cNvSpPr>
                <a:spLocks noChangeShapeType="1"/>
              </p:cNvSpPr>
              <p:nvPr/>
            </p:nvSpPr>
            <p:spPr bwMode="auto">
              <a:xfrm flipV="1">
                <a:off x="4843463" y="2398713"/>
                <a:ext cx="117475" cy="11113"/>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1" name="Line 265"/>
              <p:cNvSpPr>
                <a:spLocks noChangeShapeType="1"/>
              </p:cNvSpPr>
              <p:nvPr/>
            </p:nvSpPr>
            <p:spPr bwMode="auto">
              <a:xfrm>
                <a:off x="4843463" y="2454276"/>
                <a:ext cx="117475" cy="0"/>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3" name="Freeform 266"/>
              <p:cNvSpPr/>
              <p:nvPr/>
            </p:nvSpPr>
            <p:spPr bwMode="auto">
              <a:xfrm>
                <a:off x="4957763" y="2108201"/>
                <a:ext cx="238125" cy="381000"/>
              </a:xfrm>
              <a:custGeom>
                <a:avLst/>
                <a:gdLst>
                  <a:gd name="T0" fmla="*/ 0 w 150"/>
                  <a:gd name="T1" fmla="*/ 70 h 240"/>
                  <a:gd name="T2" fmla="*/ 0 w 150"/>
                  <a:gd name="T3" fmla="*/ 32 h 240"/>
                  <a:gd name="T4" fmla="*/ 73 w 150"/>
                  <a:gd name="T5" fmla="*/ 0 h 240"/>
                  <a:gd name="T6" fmla="*/ 150 w 150"/>
                  <a:gd name="T7" fmla="*/ 24 h 240"/>
                  <a:gd name="T8" fmla="*/ 150 w 150"/>
                  <a:gd name="T9" fmla="*/ 240 h 240"/>
                  <a:gd name="T10" fmla="*/ 71 w 150"/>
                  <a:gd name="T11" fmla="*/ 240 h 240"/>
                </a:gdLst>
                <a:ahLst/>
                <a:cxnLst>
                  <a:cxn ang="0">
                    <a:pos x="T0" y="T1"/>
                  </a:cxn>
                  <a:cxn ang="0">
                    <a:pos x="T2" y="T3"/>
                  </a:cxn>
                  <a:cxn ang="0">
                    <a:pos x="T4" y="T5"/>
                  </a:cxn>
                  <a:cxn ang="0">
                    <a:pos x="T6" y="T7"/>
                  </a:cxn>
                  <a:cxn ang="0">
                    <a:pos x="T8" y="T9"/>
                  </a:cxn>
                  <a:cxn ang="0">
                    <a:pos x="T10" y="T11"/>
                  </a:cxn>
                </a:cxnLst>
                <a:rect l="0" t="0" r="r" b="b"/>
                <a:pathLst>
                  <a:path w="150" h="240">
                    <a:moveTo>
                      <a:pt x="0" y="70"/>
                    </a:moveTo>
                    <a:lnTo>
                      <a:pt x="0" y="32"/>
                    </a:lnTo>
                    <a:lnTo>
                      <a:pt x="73" y="0"/>
                    </a:lnTo>
                    <a:lnTo>
                      <a:pt x="150" y="24"/>
                    </a:lnTo>
                    <a:lnTo>
                      <a:pt x="150" y="240"/>
                    </a:lnTo>
                    <a:lnTo>
                      <a:pt x="71" y="240"/>
                    </a:lnTo>
                  </a:path>
                </a:pathLst>
              </a:cu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4" name="Line 267"/>
              <p:cNvSpPr>
                <a:spLocks noChangeShapeType="1"/>
              </p:cNvSpPr>
              <p:nvPr/>
            </p:nvSpPr>
            <p:spPr bwMode="auto">
              <a:xfrm>
                <a:off x="5146675" y="2171701"/>
                <a:ext cx="0" cy="33338"/>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5" name="Line 268"/>
              <p:cNvSpPr>
                <a:spLocks noChangeShapeType="1"/>
              </p:cNvSpPr>
              <p:nvPr/>
            </p:nvSpPr>
            <p:spPr bwMode="auto">
              <a:xfrm>
                <a:off x="5146675" y="2230438"/>
                <a:ext cx="0" cy="33338"/>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7" name="Line 269"/>
              <p:cNvSpPr>
                <a:spLocks noChangeShapeType="1"/>
              </p:cNvSpPr>
              <p:nvPr/>
            </p:nvSpPr>
            <p:spPr bwMode="auto">
              <a:xfrm>
                <a:off x="5146675" y="2287588"/>
                <a:ext cx="0" cy="33338"/>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8" name="Line 270"/>
              <p:cNvSpPr>
                <a:spLocks noChangeShapeType="1"/>
              </p:cNvSpPr>
              <p:nvPr/>
            </p:nvSpPr>
            <p:spPr bwMode="auto">
              <a:xfrm>
                <a:off x="5146675" y="2346326"/>
                <a:ext cx="0" cy="33338"/>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sp>
            <p:nvSpPr>
              <p:cNvPr id="59" name="Line 271"/>
              <p:cNvSpPr>
                <a:spLocks noChangeShapeType="1"/>
              </p:cNvSpPr>
              <p:nvPr/>
            </p:nvSpPr>
            <p:spPr bwMode="auto">
              <a:xfrm>
                <a:off x="5146675" y="2406651"/>
                <a:ext cx="0" cy="30163"/>
              </a:xfrm>
              <a:prstGeom prst="line">
                <a:avLst/>
              </a:prstGeom>
              <a:grpFill/>
              <a:ln w="15875" cap="flat">
                <a:solidFill>
                  <a:schemeClr val="bg1"/>
                </a:solidFill>
                <a:prstDash val="solid"/>
                <a:miter lim="800000"/>
              </a:ln>
            </p:spPr>
            <p:txBody>
              <a:bodyPr vert="horz" wrap="square" lIns="91440" tIns="45720" rIns="91440" bIns="45720" numCol="1" anchor="t" anchorCtr="0" compatLnSpc="1"/>
              <a:lstStyle/>
              <a:p>
                <a:endParaRPr lang="zh-CN" altLang="en-US"/>
              </a:p>
            </p:txBody>
          </p:sp>
        </p:grpSp>
      </p:grpSp>
      <p:grpSp>
        <p:nvGrpSpPr>
          <p:cNvPr id="66" name="组合 2"/>
          <p:cNvGrpSpPr/>
          <p:nvPr/>
        </p:nvGrpSpPr>
        <p:grpSpPr>
          <a:xfrm>
            <a:off x="0" y="-9936"/>
            <a:ext cx="4644927" cy="1590644"/>
            <a:chOff x="0" y="1649124"/>
            <a:chExt cx="4644927" cy="1590644"/>
          </a:xfrm>
        </p:grpSpPr>
        <p:sp>
          <p:nvSpPr>
            <p:cNvPr id="76" name="矩形 5"/>
            <p:cNvSpPr>
              <a:spLocks noChangeArrowheads="1"/>
            </p:cNvSpPr>
            <p:nvPr/>
          </p:nvSpPr>
          <p:spPr bwMode="auto">
            <a:xfrm>
              <a:off x="0" y="1649124"/>
              <a:ext cx="1669312" cy="1323440"/>
            </a:xfrm>
            <a:prstGeom prst="rect">
              <a:avLst/>
            </a:prstGeom>
            <a:solidFill>
              <a:srgbClr val="00B0F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77" name="文本框 76"/>
            <p:cNvSpPr txBox="1"/>
            <p:nvPr/>
          </p:nvSpPr>
          <p:spPr>
            <a:xfrm>
              <a:off x="821739" y="1793218"/>
              <a:ext cx="3823188" cy="1446550"/>
            </a:xfrm>
            <a:prstGeom prst="rect">
              <a:avLst/>
            </a:prstGeom>
            <a:noFill/>
          </p:spPr>
          <p:txBody>
            <a:bodyPr wrap="square" rtlCol="0">
              <a:spAutoFit/>
            </a:bodyPr>
            <a:lstStyle/>
            <a:p>
              <a:pPr>
                <a:spcBef>
                  <a:spcPct val="50000"/>
                </a:spcBef>
              </a:pPr>
              <a:r>
                <a:rPr lang="en-US" altLang="zh-CN" sz="8800" b="1" dirty="0">
                  <a:solidFill>
                    <a:schemeClr val="bg1"/>
                  </a:solidFill>
                  <a:latin typeface="微软雅黑" panose="020B0503020204020204" pitchFamily="34" charset="-122"/>
                  <a:ea typeface="微软雅黑" panose="020B0503020204020204" pitchFamily="34" charset="-122"/>
                </a:rPr>
                <a:t>C</a:t>
              </a:r>
              <a:r>
                <a:rPr lang="en-US" altLang="zh-CN" sz="3200" b="1" dirty="0">
                  <a:solidFill>
                    <a:schemeClr val="bg1"/>
                  </a:solidFill>
                  <a:latin typeface="微软雅黑" panose="020B0503020204020204" pitchFamily="34" charset="-122"/>
                  <a:ea typeface="微软雅黑" panose="020B0503020204020204" pitchFamily="34" charset="-122"/>
                </a:rPr>
                <a:t>ontents</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1687546" y="1956901"/>
              <a:ext cx="1515158" cy="707886"/>
            </a:xfrm>
            <a:prstGeom prst="rect">
              <a:avLst/>
            </a:prstGeom>
          </p:spPr>
          <p:txBody>
            <a:bodyPr wrap="none">
              <a:spAutoFit/>
            </a:bodyPr>
            <a:lstStyle/>
            <a:p>
              <a:pPr>
                <a:spcBef>
                  <a:spcPct val="50000"/>
                </a:spcBef>
              </a:pPr>
              <a:r>
                <a:rPr lang="zh-CN" altLang="en-US" sz="4000" b="1" dirty="0">
                  <a:solidFill>
                    <a:schemeClr val="bg1"/>
                  </a:solidFill>
                  <a:latin typeface="微软雅黑" panose="020B0503020204020204" pitchFamily="34" charset="-122"/>
                  <a:ea typeface="微软雅黑" panose="020B0503020204020204" pitchFamily="34" charset="-122"/>
                </a:rPr>
                <a:t>目  录</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9095" y="895348"/>
            <a:ext cx="4136958" cy="620713"/>
            <a:chOff x="0" y="-2"/>
            <a:chExt cx="4407652" cy="619976"/>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893704" y="6862"/>
              <a:ext cx="2846922" cy="60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知识图谱的构建</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295" y="186690"/>
            <a:ext cx="453453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Part5</a:t>
            </a:r>
            <a:r>
              <a:rPr lang="zh-CN" altLang="en-US" b="1" dirty="0" smtClean="0">
                <a:solidFill>
                  <a:schemeClr val="bg1"/>
                </a:solidFill>
                <a:latin typeface="微软雅黑" panose="020B0503020204020204" pitchFamily="34" charset="-122"/>
                <a:ea typeface="微软雅黑" panose="020B0503020204020204" pitchFamily="34" charset="-122"/>
              </a:rPr>
              <a:t> 基于知识图谱的搜索功能的实现</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68" name="Freeform 38"/>
          <p:cNvSpPr>
            <a:spLocks noEditPoints="1"/>
          </p:cNvSpPr>
          <p:nvPr/>
        </p:nvSpPr>
        <p:spPr bwMode="auto">
          <a:xfrm>
            <a:off x="215720" y="51511"/>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p>
            <a:endParaRPr lang="en-US"/>
          </a:p>
        </p:txBody>
      </p:sp>
      <p:sp>
        <p:nvSpPr>
          <p:cNvPr id="3" name="文本框 2"/>
          <p:cNvSpPr txBox="1"/>
          <p:nvPr/>
        </p:nvSpPr>
        <p:spPr>
          <a:xfrm>
            <a:off x="692150" y="1970405"/>
            <a:ext cx="1713230" cy="460375"/>
          </a:xfrm>
          <a:prstGeom prst="rect">
            <a:avLst/>
          </a:prstGeom>
          <a:noFill/>
        </p:spPr>
        <p:txBody>
          <a:bodyPr wrap="none" rtlCol="0">
            <a:spAutoFit/>
          </a:bodyPr>
          <a:p>
            <a:r>
              <a:rPr lang="zh-CN" altLang="en-US" sz="2400" b="1">
                <a:solidFill>
                  <a:schemeClr val="bg1"/>
                </a:solidFill>
              </a:rPr>
              <a:t>构建过程：</a:t>
            </a:r>
            <a:endParaRPr lang="zh-CN" altLang="en-US" sz="2400" b="1">
              <a:solidFill>
                <a:schemeClr val="bg1"/>
              </a:solidFill>
            </a:endParaRPr>
          </a:p>
        </p:txBody>
      </p:sp>
      <p:graphicFrame>
        <p:nvGraphicFramePr>
          <p:cNvPr id="4" name="图表 3"/>
          <p:cNvGraphicFramePr/>
          <p:nvPr/>
        </p:nvGraphicFramePr>
        <p:xfrm>
          <a:off x="1590040" y="2148205"/>
          <a:ext cx="8597265" cy="3286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2011045" y="5337810"/>
            <a:ext cx="8567420" cy="368300"/>
          </a:xfrm>
          <a:prstGeom prst="rect">
            <a:avLst/>
          </a:prstGeom>
          <a:noFill/>
        </p:spPr>
        <p:txBody>
          <a:bodyPr wrap="square" rtlCol="0">
            <a:spAutoFit/>
          </a:bodyPr>
          <a:p>
            <a:r>
              <a:rPr lang="zh-CN" altLang="en-US">
                <a:solidFill>
                  <a:schemeClr val="bg1"/>
                </a:solidFill>
              </a:rPr>
              <a:t>实体抽取采取的是哈工大的</a:t>
            </a:r>
            <a:r>
              <a:rPr lang="en-US" altLang="zh-CN">
                <a:solidFill>
                  <a:schemeClr val="bg1"/>
                </a:solidFill>
              </a:rPr>
              <a:t>LTP</a:t>
            </a:r>
            <a:r>
              <a:rPr lang="zh-CN" altLang="en-US">
                <a:solidFill>
                  <a:schemeClr val="bg1"/>
                </a:solidFill>
              </a:rPr>
              <a:t>工具平台，该平台提供</a:t>
            </a:r>
            <a:r>
              <a:rPr lang="en-US" altLang="zh-CN">
                <a:solidFill>
                  <a:schemeClr val="bg1"/>
                </a:solidFill>
              </a:rPr>
              <a:t>Python</a:t>
            </a:r>
            <a:r>
              <a:rPr lang="zh-CN" altLang="en-US">
                <a:solidFill>
                  <a:schemeClr val="bg1"/>
                </a:solidFill>
              </a:rPr>
              <a:t>接口供我们调用。</a:t>
            </a:r>
            <a:endParaRPr lang="zh-CN" altLang="en-US">
              <a:solidFill>
                <a:schemeClr val="bg1"/>
              </a:solidFill>
            </a:endParaRPr>
          </a:p>
        </p:txBody>
      </p:sp>
      <p:sp>
        <p:nvSpPr>
          <p:cNvPr id="9" name="线形标注 1 8"/>
          <p:cNvSpPr/>
          <p:nvPr/>
        </p:nvSpPr>
        <p:spPr>
          <a:xfrm>
            <a:off x="6620510" y="2253615"/>
            <a:ext cx="1953895" cy="384810"/>
          </a:xfrm>
          <a:prstGeom prst="borderCallout1">
            <a:avLst>
              <a:gd name="adj1" fmla="val 18750"/>
              <a:gd name="adj2" fmla="val -8333"/>
              <a:gd name="adj3" fmla="val 226897"/>
              <a:gd name="adj4" fmla="val -37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863词性标注集</a:t>
            </a:r>
            <a:endParaRPr lang="zh-CN" altLang="en-US"/>
          </a:p>
        </p:txBody>
      </p:sp>
      <p:sp>
        <p:nvSpPr>
          <p:cNvPr id="10" name="线形标注 1 9"/>
          <p:cNvSpPr/>
          <p:nvPr/>
        </p:nvSpPr>
        <p:spPr>
          <a:xfrm>
            <a:off x="7689850" y="4773295"/>
            <a:ext cx="3016885" cy="417830"/>
          </a:xfrm>
          <a:prstGeom prst="borderCallout1">
            <a:avLst>
              <a:gd name="adj1" fmla="val 18750"/>
              <a:gd name="adj2" fmla="val -8333"/>
              <a:gd name="adj3" fmla="val -71428"/>
              <a:gd name="adj4" fmla="val -181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采用O-S-B-I-E标注形式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8890" y="895350"/>
            <a:ext cx="2680970" cy="621030"/>
            <a:chOff x="0" y="-2"/>
            <a:chExt cx="4407652" cy="620179"/>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226542" y="13315"/>
              <a:ext cx="3342800" cy="6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20000"/>
                </a:lnSpc>
              </a:pPr>
              <a:r>
                <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结果展示</a:t>
              </a:r>
              <a:endPar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295" y="186690"/>
            <a:ext cx="453453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Part5</a:t>
            </a:r>
            <a:r>
              <a:rPr lang="zh-CN" altLang="en-US" b="1" dirty="0" smtClean="0">
                <a:solidFill>
                  <a:schemeClr val="bg1"/>
                </a:solidFill>
                <a:latin typeface="微软雅黑" panose="020B0503020204020204" pitchFamily="34" charset="-122"/>
                <a:ea typeface="微软雅黑" panose="020B0503020204020204" pitchFamily="34" charset="-122"/>
              </a:rPr>
              <a:t> 基于知识图谱的搜索功能的实现</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68" name="Freeform 38"/>
          <p:cNvSpPr>
            <a:spLocks noEditPoints="1"/>
          </p:cNvSpPr>
          <p:nvPr/>
        </p:nvSpPr>
        <p:spPr bwMode="auto">
          <a:xfrm>
            <a:off x="215720" y="51511"/>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p>
            <a:endParaRPr lang="en-US"/>
          </a:p>
        </p:txBody>
      </p:sp>
      <p:pic>
        <p:nvPicPr>
          <p:cNvPr id="29" name="图片 29" descr="../../Desktop/屏幕快照%202018-04-07%20下午12.44.3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741170" y="1741805"/>
            <a:ext cx="3002280" cy="2406015"/>
          </a:xfrm>
          <a:prstGeom prst="rect">
            <a:avLst/>
          </a:prstGeom>
          <a:noFill/>
          <a:ln w="38100">
            <a:solidFill>
              <a:srgbClr val="00B050"/>
            </a:solidFill>
          </a:ln>
        </p:spPr>
      </p:pic>
      <p:pic>
        <p:nvPicPr>
          <p:cNvPr id="30" name="图片 30" descr="../../Desktop/屏幕快照%202018-04-07%20下午12.55.2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593205" y="1742440"/>
            <a:ext cx="3138170" cy="2405380"/>
          </a:xfrm>
          <a:prstGeom prst="rect">
            <a:avLst/>
          </a:prstGeom>
          <a:noFill/>
          <a:ln w="34925">
            <a:solidFill>
              <a:srgbClr val="00B050"/>
            </a:solidFill>
          </a:ln>
        </p:spPr>
      </p:pic>
      <p:pic>
        <p:nvPicPr>
          <p:cNvPr id="36" name="图片 36" descr="../../Desktop/屏幕快照%202018-04-07%20下午2.10.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593205" y="4497705"/>
            <a:ext cx="3138170" cy="2176780"/>
          </a:xfrm>
          <a:prstGeom prst="rect">
            <a:avLst/>
          </a:prstGeom>
          <a:noFill/>
          <a:ln w="44450">
            <a:solidFill>
              <a:srgbClr val="00B050"/>
            </a:solidFill>
          </a:ln>
        </p:spPr>
      </p:pic>
      <p:pic>
        <p:nvPicPr>
          <p:cNvPr id="23" name="图片 23" descr="../../Desktop/屏幕快照%202018-03-30%20上午8.16.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1741170" y="4497705"/>
            <a:ext cx="3002280" cy="2176780"/>
          </a:xfrm>
          <a:prstGeom prst="rect">
            <a:avLst/>
          </a:prstGeom>
          <a:noFill/>
          <a:ln w="44450">
            <a:solidFill>
              <a:srgbClr val="00B050"/>
            </a:solidFill>
          </a:ln>
        </p:spPr>
      </p:pic>
      <p:sp>
        <p:nvSpPr>
          <p:cNvPr id="5" name="文本框 4"/>
          <p:cNvSpPr txBox="1"/>
          <p:nvPr/>
        </p:nvSpPr>
        <p:spPr>
          <a:xfrm>
            <a:off x="40640" y="1861820"/>
            <a:ext cx="2210435" cy="398780"/>
          </a:xfrm>
          <a:prstGeom prst="rect">
            <a:avLst/>
          </a:prstGeom>
          <a:noFill/>
        </p:spPr>
        <p:txBody>
          <a:bodyPr wrap="square" rtlCol="0">
            <a:spAutoFit/>
          </a:bodyPr>
          <a:p>
            <a:r>
              <a:rPr lang="zh-CN" altLang="en-US" sz="2000" b="1">
                <a:solidFill>
                  <a:schemeClr val="bg1"/>
                </a:solidFill>
              </a:rPr>
              <a:t>搜索纪录片：</a:t>
            </a:r>
            <a:endParaRPr lang="zh-CN" alt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8890" y="895350"/>
            <a:ext cx="2680970" cy="621030"/>
            <a:chOff x="0" y="-2"/>
            <a:chExt cx="4407652" cy="620179"/>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226542" y="13315"/>
              <a:ext cx="3342800" cy="6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20000"/>
                </a:lnSpc>
              </a:pPr>
              <a:r>
                <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结果展示</a:t>
              </a:r>
              <a:endPar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295" y="186690"/>
            <a:ext cx="453453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Part5</a:t>
            </a:r>
            <a:r>
              <a:rPr lang="zh-CN" altLang="en-US" b="1" dirty="0" smtClean="0">
                <a:solidFill>
                  <a:schemeClr val="bg1"/>
                </a:solidFill>
                <a:latin typeface="微软雅黑" panose="020B0503020204020204" pitchFamily="34" charset="-122"/>
                <a:ea typeface="微软雅黑" panose="020B0503020204020204" pitchFamily="34" charset="-122"/>
              </a:rPr>
              <a:t> 基于知识图谱的搜索功能的实现</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68" name="Freeform 38"/>
          <p:cNvSpPr>
            <a:spLocks noEditPoints="1"/>
          </p:cNvSpPr>
          <p:nvPr/>
        </p:nvSpPr>
        <p:spPr bwMode="auto">
          <a:xfrm>
            <a:off x="215720" y="51511"/>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p>
            <a:endParaRPr lang="en-US"/>
          </a:p>
        </p:txBody>
      </p:sp>
      <p:pic>
        <p:nvPicPr>
          <p:cNvPr id="27" name="图片 27" descr="../../Desktop/屏幕快照%202018-03-30%20上午8.30.4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320800" y="2762885"/>
            <a:ext cx="3900170" cy="2574925"/>
          </a:xfrm>
          <a:prstGeom prst="rect">
            <a:avLst/>
          </a:prstGeom>
          <a:noFill/>
          <a:ln>
            <a:noFill/>
          </a:ln>
        </p:spPr>
      </p:pic>
      <p:pic>
        <p:nvPicPr>
          <p:cNvPr id="26" name="图片 26" descr="../../Desktop/屏幕快照%202018-03-30%20上午8.28.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301740" y="2762885"/>
            <a:ext cx="4266565" cy="2574925"/>
          </a:xfrm>
          <a:prstGeom prst="rect">
            <a:avLst/>
          </a:prstGeom>
          <a:noFill/>
          <a:ln>
            <a:noFill/>
          </a:ln>
        </p:spPr>
      </p:pic>
      <p:sp>
        <p:nvSpPr>
          <p:cNvPr id="3" name="文本框 2"/>
          <p:cNvSpPr txBox="1"/>
          <p:nvPr/>
        </p:nvSpPr>
        <p:spPr>
          <a:xfrm>
            <a:off x="401955" y="2002790"/>
            <a:ext cx="1859280" cy="398780"/>
          </a:xfrm>
          <a:prstGeom prst="rect">
            <a:avLst/>
          </a:prstGeom>
          <a:noFill/>
        </p:spPr>
        <p:txBody>
          <a:bodyPr wrap="square" rtlCol="0">
            <a:spAutoFit/>
          </a:bodyPr>
          <a:p>
            <a:r>
              <a:rPr lang="zh-CN" altLang="en-US" sz="2000" b="1">
                <a:solidFill>
                  <a:schemeClr val="bg1"/>
                </a:solidFill>
              </a:rPr>
              <a:t>搜索关键字：</a:t>
            </a:r>
            <a:endParaRPr lang="zh-CN" alt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8890" y="895350"/>
            <a:ext cx="2680970" cy="621030"/>
            <a:chOff x="0" y="-2"/>
            <a:chExt cx="4407652" cy="620179"/>
          </a:xfrm>
        </p:grpSpPr>
        <p:sp>
          <p:nvSpPr>
            <p:cNvPr id="18436" name="任意多边形 3"/>
            <p:cNvSpPr>
              <a:spLocks noChangeArrowheads="1"/>
            </p:cNvSpPr>
            <p:nvPr/>
          </p:nvSpPr>
          <p:spPr bwMode="auto">
            <a:xfrm flipV="1">
              <a:off x="0" y="-2"/>
              <a:ext cx="4407652" cy="61997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a typeface="微软雅黑" panose="020B0503020204020204" pitchFamily="34" charset="-122"/>
              </a:endParaRPr>
            </a:p>
          </p:txBody>
        </p:sp>
        <p:sp>
          <p:nvSpPr>
            <p:cNvPr id="18437" name="文本框 5"/>
            <p:cNvSpPr>
              <a:spLocks noChangeArrowheads="1"/>
            </p:cNvSpPr>
            <p:nvPr/>
          </p:nvSpPr>
          <p:spPr bwMode="auto">
            <a:xfrm>
              <a:off x="226542" y="13315"/>
              <a:ext cx="3342800" cy="6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20000"/>
                </a:lnSpc>
              </a:pPr>
              <a:r>
                <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结果展示</a:t>
              </a:r>
              <a:endPar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椭圆 1"/>
          <p:cNvSpPr/>
          <p:nvPr/>
        </p:nvSpPr>
        <p:spPr>
          <a:xfrm>
            <a:off x="6027284" y="1205980"/>
            <a:ext cx="274577" cy="274577"/>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301861" y="412946"/>
            <a:ext cx="896846" cy="896846"/>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92439" y="5543551"/>
            <a:ext cx="628548" cy="628548"/>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4717442">
            <a:off x="9654468" y="1091922"/>
            <a:ext cx="706920" cy="70692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表 17"/>
          <p:cNvPicPr>
            <a:picLocks noGrp="1" noRot="1" noChangeAspect="1" noMove="1" noResize="1" noEditPoints="1" noAdjustHandles="1" noChangeArrowheads="1" noChangeShapeType="1"/>
          </p:cNvPicPr>
          <p:nvPr/>
        </p:nvPicPr>
        <p:blipFill>
          <a:blip r:embed="rId1"/>
          <a:stretch>
            <a:fillRect/>
          </a:stretch>
        </p:blipFill>
        <p:spPr>
          <a:xfrm>
            <a:off x="9462643" y="4945383"/>
            <a:ext cx="5102280" cy="3401520"/>
          </a:xfrm>
          <a:prstGeom prst="rect">
            <a:avLst/>
          </a:prstGeom>
        </p:spPr>
      </p:pic>
      <p:sp>
        <p:nvSpPr>
          <p:cNvPr id="21" name="TextBox 6"/>
          <p:cNvSpPr txBox="1"/>
          <p:nvPr/>
        </p:nvSpPr>
        <p:spPr>
          <a:xfrm>
            <a:off x="709295" y="186690"/>
            <a:ext cx="4534535"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Part5</a:t>
            </a:r>
            <a:r>
              <a:rPr lang="zh-CN" altLang="en-US" b="1" dirty="0" smtClean="0">
                <a:solidFill>
                  <a:schemeClr val="bg1"/>
                </a:solidFill>
                <a:latin typeface="微软雅黑" panose="020B0503020204020204" pitchFamily="34" charset="-122"/>
                <a:ea typeface="微软雅黑" panose="020B0503020204020204" pitchFamily="34" charset="-122"/>
              </a:rPr>
              <a:t> 基于知识图谱的搜索功能的实现</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68" name="Freeform 38"/>
          <p:cNvSpPr>
            <a:spLocks noEditPoints="1"/>
          </p:cNvSpPr>
          <p:nvPr/>
        </p:nvSpPr>
        <p:spPr bwMode="auto">
          <a:xfrm>
            <a:off x="215720" y="51511"/>
            <a:ext cx="374106" cy="546548"/>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1440" tIns="45720" rIns="91440" bIns="45720" numCol="1" anchor="t" anchorCtr="0" compatLnSpc="1"/>
          <a:p>
            <a:endParaRPr lang="en-US"/>
          </a:p>
        </p:txBody>
      </p:sp>
      <p:pic>
        <p:nvPicPr>
          <p:cNvPr id="28" name="图片 28" descr="../../Desktop/屏幕快照%202018-03-30%20下午1.29.07.png"/>
          <p:cNvPicPr>
            <a:picLocks noChangeAspect="1" noChangeArrowheads="1"/>
          </p:cNvPicPr>
          <p:nvPr/>
        </p:nvPicPr>
        <p:blipFill>
          <a:blip r:embed="rId2" cstate="print">
            <a:extLst>
              <a:ext uri="{28A0092B-C50C-407E-A947-70E740481C1C}">
                <a14:useLocalDpi xmlns:a14="http://schemas.microsoft.com/office/drawing/2010/main" val="0"/>
              </a:ext>
            </a:extLst>
          </a:blip>
          <a:srcRect r="1352"/>
          <a:stretch>
            <a:fillRect/>
          </a:stretch>
        </p:blipFill>
        <p:spPr>
          <a:xfrm>
            <a:off x="3255645" y="3149918"/>
            <a:ext cx="5680710" cy="1332865"/>
          </a:xfrm>
          <a:prstGeom prst="rect">
            <a:avLst/>
          </a:prstGeom>
          <a:noFill/>
          <a:ln>
            <a:noFill/>
          </a:ln>
        </p:spPr>
      </p:pic>
      <p:sp>
        <p:nvSpPr>
          <p:cNvPr id="3" name="文本框 2"/>
          <p:cNvSpPr txBox="1"/>
          <p:nvPr/>
        </p:nvSpPr>
        <p:spPr>
          <a:xfrm>
            <a:off x="709295" y="2323465"/>
            <a:ext cx="1969770" cy="398780"/>
          </a:xfrm>
          <a:prstGeom prst="rect">
            <a:avLst/>
          </a:prstGeom>
          <a:noFill/>
        </p:spPr>
        <p:txBody>
          <a:bodyPr wrap="none" rtlCol="0">
            <a:spAutoFit/>
          </a:bodyPr>
          <a:p>
            <a:r>
              <a:rPr lang="zh-CN" altLang="en-US" sz="2000" b="1">
                <a:solidFill>
                  <a:schemeClr val="bg1"/>
                </a:solidFill>
              </a:rPr>
              <a:t>人工信息录入：</a:t>
            </a:r>
            <a:endParaRPr lang="zh-CN" alt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33093" y="2557603"/>
            <a:ext cx="4885355" cy="1892174"/>
            <a:chOff x="3473553" y="2482913"/>
            <a:chExt cx="4885355" cy="1892174"/>
          </a:xfrm>
        </p:grpSpPr>
        <p:sp>
          <p:nvSpPr>
            <p:cNvPr id="11" name="矩形 10"/>
            <p:cNvSpPr/>
            <p:nvPr/>
          </p:nvSpPr>
          <p:spPr>
            <a:xfrm>
              <a:off x="5382193" y="2698746"/>
              <a:ext cx="2976715" cy="1309370"/>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6</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总结与展望</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表 5"/>
            <p:cNvPicPr>
              <a:picLocks noGrp="1" noRot="1" noChangeAspect="1" noMove="1" noResize="1" noEditPoints="1" noAdjustHandles="1" noChangeArrowheads="1" noChangeShapeType="1"/>
            </p:cNvPicPr>
            <p:nvPr/>
          </p:nvPicPr>
          <p:blipFill>
            <a:blip r:embed="rId1"/>
            <a:stretch>
              <a:fillRect/>
            </a:stretch>
          </p:blipFill>
          <p:spPr>
            <a:xfrm>
              <a:off x="3473553" y="2482913"/>
              <a:ext cx="2838261" cy="18921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6"/>
          <p:cNvSpPr txBox="1"/>
          <p:nvPr/>
        </p:nvSpPr>
        <p:spPr>
          <a:xfrm>
            <a:off x="779780" y="129540"/>
            <a:ext cx="2589530" cy="276860"/>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Part6</a:t>
            </a:r>
            <a:r>
              <a:rPr lang="zh-CN" altLang="en-US" b="1" dirty="0" smtClean="0">
                <a:solidFill>
                  <a:schemeClr val="bg1"/>
                </a:solidFill>
                <a:latin typeface="微软雅黑" panose="020B0503020204020204" pitchFamily="34" charset="-122"/>
                <a:ea typeface="微软雅黑" panose="020B0503020204020204" pitchFamily="34" charset="-122"/>
              </a:rPr>
              <a:t> 总结与展望</a:t>
            </a:r>
            <a:endParaRPr lang="en-US" b="1" dirty="0">
              <a:solidFill>
                <a:srgbClr val="00B0F0"/>
              </a:solidFill>
              <a:latin typeface="微软雅黑" panose="020B0503020204020204" pitchFamily="34" charset="-122"/>
              <a:ea typeface="微软雅黑" panose="020B0503020204020204" pitchFamily="34" charset="-122"/>
            </a:endParaRPr>
          </a:p>
        </p:txBody>
      </p:sp>
      <p:pic>
        <p:nvPicPr>
          <p:cNvPr id="12" name="图表 14"/>
          <p:cNvPicPr>
            <a:picLocks noGrp="1" noRot="1" noChangeAspect="1" noMove="1" noResize="1" noEditPoints="1" noAdjustHandles="1" noChangeArrowheads="1" noChangeShapeType="1"/>
          </p:cNvPicPr>
          <p:nvPr/>
        </p:nvPicPr>
        <p:blipFill>
          <a:blip r:embed="rId1"/>
          <a:stretch>
            <a:fillRect/>
          </a:stretch>
        </p:blipFill>
        <p:spPr>
          <a:xfrm>
            <a:off x="8962290" y="-1105405"/>
            <a:ext cx="5002232" cy="3334821"/>
          </a:xfrm>
          <a:prstGeom prst="rect">
            <a:avLst/>
          </a:prstGeom>
        </p:spPr>
      </p:pic>
      <p:sp>
        <p:nvSpPr>
          <p:cNvPr id="45" name="Freeform 260"/>
          <p:cNvSpPr/>
          <p:nvPr/>
        </p:nvSpPr>
        <p:spPr bwMode="auto">
          <a:xfrm>
            <a:off x="168067" y="129850"/>
            <a:ext cx="351240" cy="345451"/>
          </a:xfrm>
          <a:custGeom>
            <a:avLst/>
            <a:gdLst>
              <a:gd name="T0" fmla="*/ 0 w 182"/>
              <a:gd name="T1" fmla="*/ 179 h 179"/>
              <a:gd name="T2" fmla="*/ 0 w 182"/>
              <a:gd name="T3" fmla="*/ 54 h 179"/>
              <a:gd name="T4" fmla="*/ 119 w 182"/>
              <a:gd name="T5" fmla="*/ 0 h 179"/>
              <a:gd name="T6" fmla="*/ 182 w 182"/>
              <a:gd name="T7" fmla="*/ 21 h 179"/>
              <a:gd name="T8" fmla="*/ 182 w 182"/>
              <a:gd name="T9" fmla="*/ 179 h 179"/>
              <a:gd name="T10" fmla="*/ 0 w 182"/>
              <a:gd name="T11" fmla="*/ 179 h 179"/>
            </a:gdLst>
            <a:ahLst/>
            <a:cxnLst>
              <a:cxn ang="0">
                <a:pos x="T0" y="T1"/>
              </a:cxn>
              <a:cxn ang="0">
                <a:pos x="T2" y="T3"/>
              </a:cxn>
              <a:cxn ang="0">
                <a:pos x="T4" y="T5"/>
              </a:cxn>
              <a:cxn ang="0">
                <a:pos x="T6" y="T7"/>
              </a:cxn>
              <a:cxn ang="0">
                <a:pos x="T8" y="T9"/>
              </a:cxn>
              <a:cxn ang="0">
                <a:pos x="T10" y="T11"/>
              </a:cxn>
            </a:cxnLst>
            <a:rect l="0" t="0" r="r" b="b"/>
            <a:pathLst>
              <a:path w="182" h="179">
                <a:moveTo>
                  <a:pt x="0" y="179"/>
                </a:moveTo>
                <a:lnTo>
                  <a:pt x="0" y="54"/>
                </a:lnTo>
                <a:lnTo>
                  <a:pt x="119" y="0"/>
                </a:lnTo>
                <a:lnTo>
                  <a:pt x="182" y="21"/>
                </a:lnTo>
                <a:lnTo>
                  <a:pt x="182" y="179"/>
                </a:lnTo>
                <a:lnTo>
                  <a:pt x="0" y="179"/>
                </a:lnTo>
                <a:close/>
              </a:path>
            </a:pathLst>
          </a:custGeom>
          <a:noFill/>
          <a:ln w="15875" cap="flat">
            <a:solidFill>
              <a:schemeClr val="bg1"/>
            </a:solidFill>
            <a:prstDash val="solid"/>
            <a:miter lim="800000"/>
          </a:ln>
        </p:spPr>
        <p:txBody>
          <a:bodyPr vert="horz" wrap="square" lIns="91440" tIns="45720" rIns="91440" bIns="45720" numCol="1" anchor="t" anchorCtr="0" compatLnSpc="1"/>
          <a:p>
            <a:endParaRPr lang="zh-CN" altLang="en-US"/>
          </a:p>
        </p:txBody>
      </p:sp>
      <p:sp>
        <p:nvSpPr>
          <p:cNvPr id="47" name="Line 262"/>
          <p:cNvSpPr>
            <a:spLocks noChangeShapeType="1"/>
          </p:cNvSpPr>
          <p:nvPr/>
        </p:nvSpPr>
        <p:spPr bwMode="auto">
          <a:xfrm flipV="1">
            <a:off x="202805" y="228275"/>
            <a:ext cx="142812" cy="46317"/>
          </a:xfrm>
          <a:prstGeom prst="line">
            <a:avLst/>
          </a:prstGeom>
          <a:noFill/>
          <a:ln w="15875" cap="flat">
            <a:solidFill>
              <a:schemeClr val="bg1"/>
            </a:solidFill>
            <a:prstDash val="solid"/>
            <a:miter lim="800000"/>
          </a:ln>
        </p:spPr>
        <p:txBody>
          <a:bodyPr vert="horz" wrap="square" lIns="91440" tIns="45720" rIns="91440" bIns="45720" numCol="1" anchor="t" anchorCtr="0" compatLnSpc="1"/>
          <a:p>
            <a:endParaRPr lang="zh-CN" altLang="en-US"/>
          </a:p>
        </p:txBody>
      </p:sp>
      <p:sp>
        <p:nvSpPr>
          <p:cNvPr id="53" name="Freeform 266"/>
          <p:cNvSpPr/>
          <p:nvPr/>
        </p:nvSpPr>
        <p:spPr bwMode="auto">
          <a:xfrm>
            <a:off x="341757" y="12127"/>
            <a:ext cx="289484" cy="463174"/>
          </a:xfrm>
          <a:custGeom>
            <a:avLst/>
            <a:gdLst>
              <a:gd name="T0" fmla="*/ 0 w 150"/>
              <a:gd name="T1" fmla="*/ 70 h 240"/>
              <a:gd name="T2" fmla="*/ 0 w 150"/>
              <a:gd name="T3" fmla="*/ 32 h 240"/>
              <a:gd name="T4" fmla="*/ 73 w 150"/>
              <a:gd name="T5" fmla="*/ 0 h 240"/>
              <a:gd name="T6" fmla="*/ 150 w 150"/>
              <a:gd name="T7" fmla="*/ 24 h 240"/>
              <a:gd name="T8" fmla="*/ 150 w 150"/>
              <a:gd name="T9" fmla="*/ 240 h 240"/>
              <a:gd name="T10" fmla="*/ 71 w 150"/>
              <a:gd name="T11" fmla="*/ 240 h 240"/>
            </a:gdLst>
            <a:ahLst/>
            <a:cxnLst>
              <a:cxn ang="0">
                <a:pos x="T0" y="T1"/>
              </a:cxn>
              <a:cxn ang="0">
                <a:pos x="T2" y="T3"/>
              </a:cxn>
              <a:cxn ang="0">
                <a:pos x="T4" y="T5"/>
              </a:cxn>
              <a:cxn ang="0">
                <a:pos x="T6" y="T7"/>
              </a:cxn>
              <a:cxn ang="0">
                <a:pos x="T8" y="T9"/>
              </a:cxn>
              <a:cxn ang="0">
                <a:pos x="T10" y="T11"/>
              </a:cxn>
            </a:cxnLst>
            <a:rect l="0" t="0" r="r" b="b"/>
            <a:pathLst>
              <a:path w="150" h="240">
                <a:moveTo>
                  <a:pt x="0" y="70"/>
                </a:moveTo>
                <a:lnTo>
                  <a:pt x="0" y="32"/>
                </a:lnTo>
                <a:lnTo>
                  <a:pt x="73" y="0"/>
                </a:lnTo>
                <a:lnTo>
                  <a:pt x="150" y="24"/>
                </a:lnTo>
                <a:lnTo>
                  <a:pt x="150" y="240"/>
                </a:lnTo>
                <a:lnTo>
                  <a:pt x="71" y="240"/>
                </a:lnTo>
              </a:path>
            </a:pathLst>
          </a:custGeom>
          <a:noFill/>
          <a:ln w="15875" cap="flat">
            <a:solidFill>
              <a:schemeClr val="bg1"/>
            </a:solidFill>
            <a:prstDash val="solid"/>
            <a:miter lim="800000"/>
          </a:ln>
        </p:spPr>
        <p:txBody>
          <a:bodyPr vert="horz" wrap="square" lIns="91440" tIns="45720" rIns="91440" bIns="45720" numCol="1" anchor="t" anchorCtr="0" compatLnSpc="1"/>
          <a:p>
            <a:endParaRPr lang="zh-CN" altLang="en-US"/>
          </a:p>
        </p:txBody>
      </p:sp>
      <p:sp>
        <p:nvSpPr>
          <p:cNvPr id="49" name="Line 263"/>
          <p:cNvSpPr>
            <a:spLocks noChangeShapeType="1"/>
          </p:cNvSpPr>
          <p:nvPr/>
        </p:nvSpPr>
        <p:spPr bwMode="auto">
          <a:xfrm flipV="1">
            <a:off x="202805" y="295820"/>
            <a:ext cx="142812" cy="30878"/>
          </a:xfrm>
          <a:prstGeom prst="line">
            <a:avLst/>
          </a:prstGeom>
          <a:noFill/>
          <a:ln w="15875" cap="flat">
            <a:solidFill>
              <a:schemeClr val="bg1"/>
            </a:solidFill>
            <a:prstDash val="solid"/>
            <a:miter lim="800000"/>
          </a:ln>
        </p:spPr>
        <p:txBody>
          <a:bodyPr vert="horz" wrap="square" lIns="91440" tIns="45720" rIns="91440" bIns="45720" numCol="1" anchor="t" anchorCtr="0" compatLnSpc="1"/>
          <a:p>
            <a:endParaRPr lang="zh-CN" altLang="en-US"/>
          </a:p>
        </p:txBody>
      </p:sp>
      <p:sp>
        <p:nvSpPr>
          <p:cNvPr id="50" name="Line 264"/>
          <p:cNvSpPr>
            <a:spLocks noChangeShapeType="1"/>
          </p:cNvSpPr>
          <p:nvPr/>
        </p:nvSpPr>
        <p:spPr bwMode="auto">
          <a:xfrm flipV="1">
            <a:off x="202805" y="365297"/>
            <a:ext cx="142812" cy="13510"/>
          </a:xfrm>
          <a:prstGeom prst="line">
            <a:avLst/>
          </a:prstGeom>
          <a:noFill/>
          <a:ln w="15875" cap="flat">
            <a:solidFill>
              <a:schemeClr val="bg1"/>
            </a:solidFill>
            <a:prstDash val="solid"/>
            <a:miter lim="800000"/>
          </a:ln>
        </p:spPr>
        <p:txBody>
          <a:bodyPr vert="horz" wrap="square" lIns="91440" tIns="45720" rIns="91440" bIns="45720" numCol="1" anchor="t" anchorCtr="0" compatLnSpc="1"/>
          <a:p>
            <a:endParaRPr lang="zh-CN" altLang="en-US"/>
          </a:p>
        </p:txBody>
      </p:sp>
      <p:sp>
        <p:nvSpPr>
          <p:cNvPr id="51" name="Line 265"/>
          <p:cNvSpPr>
            <a:spLocks noChangeShapeType="1"/>
          </p:cNvSpPr>
          <p:nvPr/>
        </p:nvSpPr>
        <p:spPr bwMode="auto">
          <a:xfrm>
            <a:off x="202805" y="432843"/>
            <a:ext cx="142812" cy="0"/>
          </a:xfrm>
          <a:prstGeom prst="line">
            <a:avLst/>
          </a:prstGeom>
          <a:noFill/>
          <a:ln w="15875" cap="flat">
            <a:solidFill>
              <a:schemeClr val="bg1"/>
            </a:solidFill>
            <a:prstDash val="solid"/>
            <a:miter lim="800000"/>
          </a:ln>
        </p:spPr>
        <p:txBody>
          <a:bodyPr vert="horz" wrap="square" lIns="91440" tIns="45720" rIns="91440" bIns="45720" numCol="1" anchor="t" anchorCtr="0" compatLnSpc="1"/>
          <a:p>
            <a:endParaRPr lang="zh-CN" altLang="en-US"/>
          </a:p>
        </p:txBody>
      </p:sp>
      <p:cxnSp>
        <p:nvCxnSpPr>
          <p:cNvPr id="6" name="直接连接符 5"/>
          <p:cNvCxnSpPr/>
          <p:nvPr/>
        </p:nvCxnSpPr>
        <p:spPr>
          <a:xfrm>
            <a:off x="5697220" y="1786890"/>
            <a:ext cx="22860" cy="4305935"/>
          </a:xfrm>
          <a:prstGeom prst="line">
            <a:avLst/>
          </a:prstGeom>
          <a:ln w="9525">
            <a:solidFill>
              <a:schemeClr val="tx1">
                <a:lumMod val="65000"/>
                <a:lumOff val="35000"/>
                <a:alpha val="56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051617" y="2017723"/>
            <a:ext cx="2736230" cy="521970"/>
          </a:xfrm>
          <a:prstGeom prst="rect">
            <a:avLst/>
          </a:prstGeom>
          <a:noFill/>
        </p:spPr>
        <p:txBody>
          <a:bodyPr wrap="square" rtlCol="0">
            <a:spAutoFit/>
          </a:bodyPr>
          <a:p>
            <a:r>
              <a:rPr lang="zh-CN" altLang="en-US" sz="2800" b="1" dirty="0">
                <a:solidFill>
                  <a:srgbClr val="00B0F0"/>
                </a:solidFill>
                <a:latin typeface="微软雅黑" panose="020B0503020204020204" pitchFamily="34" charset="-122"/>
                <a:ea typeface="微软雅黑" panose="020B0503020204020204" pitchFamily="34" charset="-122"/>
              </a:rPr>
              <a:t>总结</a:t>
            </a:r>
            <a:endParaRPr lang="zh-CN" altLang="en-US" sz="2800" b="1" dirty="0">
              <a:solidFill>
                <a:srgbClr val="00B0F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847215" y="3011805"/>
            <a:ext cx="4375785" cy="2379980"/>
          </a:xfrm>
          <a:prstGeom prst="rect">
            <a:avLst/>
          </a:prstGeom>
          <a:noFill/>
        </p:spPr>
        <p:txBody>
          <a:bodyPr wrap="square" rtlCol="0">
            <a:spAutoFit/>
          </a:bodyPr>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数据获取与处理</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2 </a:t>
            </a:r>
            <a:r>
              <a:rPr lang="zh-CN" altLang="en-US" sz="2000" dirty="0">
                <a:solidFill>
                  <a:schemeClr val="bg1"/>
                </a:solidFill>
                <a:latin typeface="微软雅黑" panose="020B0503020204020204" pitchFamily="34" charset="-122"/>
                <a:ea typeface="微软雅黑" panose="020B0503020204020204" pitchFamily="34" charset="-122"/>
              </a:rPr>
              <a:t>知识图谱的构架</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3 </a:t>
            </a:r>
            <a:r>
              <a:rPr lang="zh-CN" altLang="en-US" sz="2000" dirty="0">
                <a:solidFill>
                  <a:schemeClr val="bg1"/>
                </a:solidFill>
                <a:latin typeface="微软雅黑" panose="020B0503020204020204" pitchFamily="34" charset="-122"/>
                <a:ea typeface="微软雅黑" panose="020B0503020204020204" pitchFamily="34" charset="-122"/>
              </a:rPr>
              <a:t>可视化展示</a:t>
            </a:r>
            <a:endParaRPr lang="en-US" altLang="zh-CN" sz="19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19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614795" y="2018030"/>
            <a:ext cx="3648710" cy="521970"/>
          </a:xfrm>
          <a:prstGeom prst="rect">
            <a:avLst/>
          </a:prstGeom>
          <a:noFill/>
        </p:spPr>
        <p:txBody>
          <a:bodyPr wrap="square" rtlCol="0">
            <a:spAutoFit/>
          </a:bodyPr>
          <a:p>
            <a:r>
              <a:rPr lang="zh-CN" altLang="en-US" sz="2800" b="1" dirty="0">
                <a:solidFill>
                  <a:srgbClr val="00B050"/>
                </a:solidFill>
                <a:latin typeface="微软雅黑" panose="020B0503020204020204" pitchFamily="34" charset="-122"/>
                <a:ea typeface="微软雅黑" panose="020B0503020204020204" pitchFamily="34" charset="-122"/>
              </a:rPr>
              <a:t>展望</a:t>
            </a:r>
            <a:endParaRPr lang="zh-CN" altLang="en-US" sz="2800" b="1" dirty="0">
              <a:solidFill>
                <a:srgbClr val="00B05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696710" y="3011805"/>
            <a:ext cx="4351655" cy="2014855"/>
          </a:xfrm>
          <a:prstGeom prst="rect">
            <a:avLst/>
          </a:prstGeom>
          <a:noFill/>
        </p:spPr>
        <p:txBody>
          <a:bodyPr wrap="square" rtlCol="0">
            <a:spAutoFit/>
          </a:bodyPr>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数据量的扩大</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2 </a:t>
            </a:r>
            <a:r>
              <a:rPr lang="zh-CN" altLang="en-US" sz="2000" dirty="0">
                <a:solidFill>
                  <a:schemeClr val="bg1"/>
                </a:solidFill>
                <a:latin typeface="微软雅黑" panose="020B0503020204020204" pitchFamily="34" charset="-122"/>
                <a:ea typeface="微软雅黑" panose="020B0503020204020204" pitchFamily="34" charset="-122"/>
              </a:rPr>
              <a:t>实时动态获取数据</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chemeClr val="bg1"/>
                </a:solidFill>
                <a:latin typeface="微软雅黑" panose="020B0503020204020204" pitchFamily="34" charset="-122"/>
                <a:ea typeface="微软雅黑" panose="020B0503020204020204" pitchFamily="34" charset="-122"/>
              </a:rPr>
              <a:t>3 </a:t>
            </a:r>
            <a:r>
              <a:rPr lang="zh-CN" altLang="en-US" sz="2000" dirty="0">
                <a:solidFill>
                  <a:schemeClr val="bg1"/>
                </a:solidFill>
                <a:latin typeface="微软雅黑" panose="020B0503020204020204" pitchFamily="34" charset="-122"/>
                <a:ea typeface="微软雅黑" panose="020B0503020204020204" pitchFamily="34" charset="-122"/>
              </a:rPr>
              <a:t>丰富可视化方式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727165" y="1348815"/>
            <a:ext cx="550090" cy="588571"/>
            <a:chOff x="7245623" y="1171022"/>
            <a:chExt cx="550090" cy="588571"/>
          </a:xfrm>
        </p:grpSpPr>
        <p:sp>
          <p:nvSpPr>
            <p:cNvPr id="9" name="任意多边形 8"/>
            <p:cNvSpPr/>
            <p:nvPr/>
          </p:nvSpPr>
          <p:spPr>
            <a:xfrm rot="8611307">
              <a:off x="7259911" y="1237416"/>
              <a:ext cx="535802" cy="511947"/>
            </a:xfrm>
            <a:custGeom>
              <a:avLst/>
              <a:gdLst>
                <a:gd name="connsiteX0" fmla="*/ 368408 w 535802"/>
                <a:gd name="connsiteY0" fmla="*/ 487039 h 511947"/>
                <a:gd name="connsiteX1" fmla="*/ 339459 w 535802"/>
                <a:gd name="connsiteY1" fmla="*/ 323771 h 511947"/>
                <a:gd name="connsiteX2" fmla="*/ 339534 w 535802"/>
                <a:gd name="connsiteY2" fmla="*/ 323703 h 511947"/>
                <a:gd name="connsiteX3" fmla="*/ 346917 w 535802"/>
                <a:gd name="connsiteY3" fmla="*/ 274085 h 511947"/>
                <a:gd name="connsiteX4" fmla="*/ 343673 w 535802"/>
                <a:gd name="connsiteY4" fmla="*/ 191826 h 511947"/>
                <a:gd name="connsiteX5" fmla="*/ 335673 w 535802"/>
                <a:gd name="connsiteY5" fmla="*/ 169478 h 511947"/>
                <a:gd name="connsiteX6" fmla="*/ 280203 w 535802"/>
                <a:gd name="connsiteY6" fmla="*/ 125397 h 511947"/>
                <a:gd name="connsiteX7" fmla="*/ 45018 w 535802"/>
                <a:gd name="connsiteY7" fmla="*/ 81999 h 511947"/>
                <a:gd name="connsiteX8" fmla="*/ 0 w 535802"/>
                <a:gd name="connsiteY8" fmla="*/ 94252 h 511947"/>
                <a:gd name="connsiteX9" fmla="*/ 26942 w 535802"/>
                <a:gd name="connsiteY9" fmla="*/ 67275 h 511947"/>
                <a:gd name="connsiteX10" fmla="*/ 194999 w 535802"/>
                <a:gd name="connsiteY10" fmla="*/ 5430 h 511947"/>
                <a:gd name="connsiteX11" fmla="*/ 291909 w 535802"/>
                <a:gd name="connsiteY11" fmla="*/ 746 h 511947"/>
                <a:gd name="connsiteX12" fmla="*/ 332880 w 535802"/>
                <a:gd name="connsiteY12" fmla="*/ 8029 h 511947"/>
                <a:gd name="connsiteX13" fmla="*/ 342004 w 535802"/>
                <a:gd name="connsiteY13" fmla="*/ 7799 h 511947"/>
                <a:gd name="connsiteX14" fmla="*/ 352407 w 535802"/>
                <a:gd name="connsiteY14" fmla="*/ 11499 h 511947"/>
                <a:gd name="connsiteX15" fmla="*/ 373800 w 535802"/>
                <a:gd name="connsiteY15" fmla="*/ 15302 h 511947"/>
                <a:gd name="connsiteX16" fmla="*/ 377020 w 535802"/>
                <a:gd name="connsiteY16" fmla="*/ 16645 h 511947"/>
                <a:gd name="connsiteX17" fmla="*/ 378520 w 535802"/>
                <a:gd name="connsiteY17" fmla="*/ 20789 h 511947"/>
                <a:gd name="connsiteX18" fmla="*/ 406692 w 535802"/>
                <a:gd name="connsiteY18" fmla="*/ 30811 h 511947"/>
                <a:gd name="connsiteX19" fmla="*/ 467423 w 535802"/>
                <a:gd name="connsiteY19" fmla="*/ 77077 h 511947"/>
                <a:gd name="connsiteX20" fmla="*/ 531079 w 535802"/>
                <a:gd name="connsiteY20" fmla="*/ 264971 h 511947"/>
                <a:gd name="connsiteX21" fmla="*/ 505087 w 535802"/>
                <a:gd name="connsiteY21" fmla="*/ 309883 h 511947"/>
                <a:gd name="connsiteX22" fmla="*/ 507723 w 535802"/>
                <a:gd name="connsiteY22" fmla="*/ 312805 h 511947"/>
                <a:gd name="connsiteX23" fmla="*/ 504465 w 535802"/>
                <a:gd name="connsiteY23" fmla="*/ 353161 h 511947"/>
                <a:gd name="connsiteX24" fmla="*/ 512453 w 535802"/>
                <a:gd name="connsiteY24" fmla="*/ 452085 h 511947"/>
                <a:gd name="connsiteX25" fmla="*/ 518568 w 535802"/>
                <a:gd name="connsiteY25" fmla="*/ 477036 h 511947"/>
                <a:gd name="connsiteX26" fmla="*/ 495945 w 535802"/>
                <a:gd name="connsiteY26" fmla="*/ 497496 h 511947"/>
                <a:gd name="connsiteX27" fmla="*/ 368408 w 535802"/>
                <a:gd name="connsiteY27" fmla="*/ 487039 h 511947"/>
                <a:gd name="connsiteX0-1" fmla="*/ 368408 w 535802"/>
                <a:gd name="connsiteY0-2" fmla="*/ 487039 h 511947"/>
                <a:gd name="connsiteX1-3" fmla="*/ 339459 w 535802"/>
                <a:gd name="connsiteY1-4" fmla="*/ 323771 h 511947"/>
                <a:gd name="connsiteX2-5" fmla="*/ 339534 w 535802"/>
                <a:gd name="connsiteY2-6" fmla="*/ 323703 h 511947"/>
                <a:gd name="connsiteX3-7" fmla="*/ 346917 w 535802"/>
                <a:gd name="connsiteY3-8" fmla="*/ 274085 h 511947"/>
                <a:gd name="connsiteX4-9" fmla="*/ 343673 w 535802"/>
                <a:gd name="connsiteY4-10" fmla="*/ 191826 h 511947"/>
                <a:gd name="connsiteX5-11" fmla="*/ 335673 w 535802"/>
                <a:gd name="connsiteY5-12" fmla="*/ 169478 h 511947"/>
                <a:gd name="connsiteX6-13" fmla="*/ 280203 w 535802"/>
                <a:gd name="connsiteY6-14" fmla="*/ 125397 h 511947"/>
                <a:gd name="connsiteX7-15" fmla="*/ 45018 w 535802"/>
                <a:gd name="connsiteY7-16" fmla="*/ 81999 h 511947"/>
                <a:gd name="connsiteX8-17" fmla="*/ 0 w 535802"/>
                <a:gd name="connsiteY8-18" fmla="*/ 94252 h 511947"/>
                <a:gd name="connsiteX9-19" fmla="*/ 26942 w 535802"/>
                <a:gd name="connsiteY9-20" fmla="*/ 67275 h 511947"/>
                <a:gd name="connsiteX10-21" fmla="*/ 194999 w 535802"/>
                <a:gd name="connsiteY10-22" fmla="*/ 5430 h 511947"/>
                <a:gd name="connsiteX11-23" fmla="*/ 291909 w 535802"/>
                <a:gd name="connsiteY11-24" fmla="*/ 746 h 511947"/>
                <a:gd name="connsiteX12-25" fmla="*/ 332880 w 535802"/>
                <a:gd name="connsiteY12-26" fmla="*/ 8029 h 511947"/>
                <a:gd name="connsiteX13-27" fmla="*/ 342004 w 535802"/>
                <a:gd name="connsiteY13-28" fmla="*/ 7799 h 511947"/>
                <a:gd name="connsiteX14-29" fmla="*/ 352407 w 535802"/>
                <a:gd name="connsiteY14-30" fmla="*/ 11499 h 511947"/>
                <a:gd name="connsiteX15-31" fmla="*/ 373800 w 535802"/>
                <a:gd name="connsiteY15-32" fmla="*/ 15302 h 511947"/>
                <a:gd name="connsiteX16-33" fmla="*/ 377020 w 535802"/>
                <a:gd name="connsiteY16-34" fmla="*/ 16645 h 511947"/>
                <a:gd name="connsiteX17-35" fmla="*/ 378520 w 535802"/>
                <a:gd name="connsiteY17-36" fmla="*/ 20789 h 511947"/>
                <a:gd name="connsiteX18-37" fmla="*/ 406692 w 535802"/>
                <a:gd name="connsiteY18-38" fmla="*/ 30811 h 511947"/>
                <a:gd name="connsiteX19-39" fmla="*/ 467423 w 535802"/>
                <a:gd name="connsiteY19-40" fmla="*/ 77077 h 511947"/>
                <a:gd name="connsiteX20-41" fmla="*/ 531079 w 535802"/>
                <a:gd name="connsiteY20-42" fmla="*/ 264971 h 511947"/>
                <a:gd name="connsiteX21-43" fmla="*/ 505087 w 535802"/>
                <a:gd name="connsiteY21-44" fmla="*/ 309883 h 511947"/>
                <a:gd name="connsiteX22-45" fmla="*/ 507723 w 535802"/>
                <a:gd name="connsiteY22-46" fmla="*/ 312805 h 511947"/>
                <a:gd name="connsiteX23-47" fmla="*/ 504465 w 535802"/>
                <a:gd name="connsiteY23-48" fmla="*/ 353161 h 511947"/>
                <a:gd name="connsiteX24-49" fmla="*/ 512453 w 535802"/>
                <a:gd name="connsiteY24-50" fmla="*/ 452085 h 511947"/>
                <a:gd name="connsiteX25-51" fmla="*/ 534883 w 535802"/>
                <a:gd name="connsiteY25-52" fmla="*/ 495022 h 511947"/>
                <a:gd name="connsiteX26-53" fmla="*/ 495945 w 535802"/>
                <a:gd name="connsiteY26-54" fmla="*/ 497496 h 511947"/>
                <a:gd name="connsiteX27-55" fmla="*/ 368408 w 535802"/>
                <a:gd name="connsiteY27-56" fmla="*/ 487039 h 511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535802" h="511947">
                  <a:moveTo>
                    <a:pt x="368408" y="487039"/>
                  </a:moveTo>
                  <a:cubicBezTo>
                    <a:pt x="316063" y="447326"/>
                    <a:pt x="303102" y="374228"/>
                    <a:pt x="339459" y="323771"/>
                  </a:cubicBezTo>
                  <a:cubicBezTo>
                    <a:pt x="339484" y="323748"/>
                    <a:pt x="339509" y="323726"/>
                    <a:pt x="339534" y="323703"/>
                  </a:cubicBezTo>
                  <a:lnTo>
                    <a:pt x="346917" y="274085"/>
                  </a:lnTo>
                  <a:lnTo>
                    <a:pt x="343673" y="191826"/>
                  </a:lnTo>
                  <a:lnTo>
                    <a:pt x="335673" y="169478"/>
                  </a:lnTo>
                  <a:lnTo>
                    <a:pt x="280203" y="125397"/>
                  </a:lnTo>
                  <a:cubicBezTo>
                    <a:pt x="210314" y="82502"/>
                    <a:pt x="128398" y="67296"/>
                    <a:pt x="45018" y="81999"/>
                  </a:cubicBezTo>
                  <a:lnTo>
                    <a:pt x="0" y="94252"/>
                  </a:lnTo>
                  <a:lnTo>
                    <a:pt x="26942" y="67275"/>
                  </a:lnTo>
                  <a:cubicBezTo>
                    <a:pt x="68006" y="38469"/>
                    <a:pt x="127270" y="15579"/>
                    <a:pt x="194999" y="5430"/>
                  </a:cubicBezTo>
                  <a:cubicBezTo>
                    <a:pt x="228863" y="356"/>
                    <a:pt x="261637" y="-1052"/>
                    <a:pt x="291909" y="746"/>
                  </a:cubicBezTo>
                  <a:lnTo>
                    <a:pt x="332880" y="8029"/>
                  </a:lnTo>
                  <a:lnTo>
                    <a:pt x="342004" y="7799"/>
                  </a:lnTo>
                  <a:lnTo>
                    <a:pt x="352407" y="11499"/>
                  </a:lnTo>
                  <a:lnTo>
                    <a:pt x="373800" y="15302"/>
                  </a:lnTo>
                  <a:lnTo>
                    <a:pt x="377020" y="16645"/>
                  </a:lnTo>
                  <a:lnTo>
                    <a:pt x="378520" y="20789"/>
                  </a:lnTo>
                  <a:lnTo>
                    <a:pt x="406692" y="30811"/>
                  </a:lnTo>
                  <a:cubicBezTo>
                    <a:pt x="428018" y="42430"/>
                    <a:pt x="448683" y="57923"/>
                    <a:pt x="467423" y="77077"/>
                  </a:cubicBezTo>
                  <a:cubicBezTo>
                    <a:pt x="523642" y="134535"/>
                    <a:pt x="546559" y="208607"/>
                    <a:pt x="531079" y="264971"/>
                  </a:cubicBezTo>
                  <a:lnTo>
                    <a:pt x="505087" y="309883"/>
                  </a:lnTo>
                  <a:lnTo>
                    <a:pt x="507723" y="312805"/>
                  </a:lnTo>
                  <a:lnTo>
                    <a:pt x="504465" y="353161"/>
                  </a:lnTo>
                  <a:cubicBezTo>
                    <a:pt x="504464" y="386199"/>
                    <a:pt x="507127" y="419239"/>
                    <a:pt x="512453" y="452085"/>
                  </a:cubicBezTo>
                  <a:lnTo>
                    <a:pt x="534883" y="495022"/>
                  </a:lnTo>
                  <a:cubicBezTo>
                    <a:pt x="527342" y="501842"/>
                    <a:pt x="503486" y="490676"/>
                    <a:pt x="495945" y="497496"/>
                  </a:cubicBezTo>
                  <a:cubicBezTo>
                    <a:pt x="457929" y="519371"/>
                    <a:pt x="407667" y="516823"/>
                    <a:pt x="368408" y="487039"/>
                  </a:cubicBezTo>
                  <a:close/>
                </a:path>
              </a:pathLst>
            </a:custGeom>
            <a:solidFill>
              <a:srgbClr val="E881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0" name="等腰三角形 20"/>
            <p:cNvSpPr/>
            <p:nvPr/>
          </p:nvSpPr>
          <p:spPr>
            <a:xfrm rot="2690223">
              <a:off x="7553906" y="1171022"/>
              <a:ext cx="195040" cy="582965"/>
            </a:xfrm>
            <a:custGeom>
              <a:avLst/>
              <a:gdLst>
                <a:gd name="connsiteX0" fmla="*/ 0 w 157163"/>
                <a:gd name="connsiteY0" fmla="*/ 500716 h 500716"/>
                <a:gd name="connsiteX1" fmla="*/ 78582 w 157163"/>
                <a:gd name="connsiteY1" fmla="*/ 0 h 500716"/>
                <a:gd name="connsiteX2" fmla="*/ 157163 w 157163"/>
                <a:gd name="connsiteY2" fmla="*/ 500716 h 500716"/>
                <a:gd name="connsiteX3" fmla="*/ 0 w 157163"/>
                <a:gd name="connsiteY3" fmla="*/ 500716 h 500716"/>
                <a:gd name="connsiteX0-1" fmla="*/ 0 w 157163"/>
                <a:gd name="connsiteY0-2" fmla="*/ 574803 h 574803"/>
                <a:gd name="connsiteX1-3" fmla="*/ 78793 w 157163"/>
                <a:gd name="connsiteY1-4" fmla="*/ 0 h 574803"/>
                <a:gd name="connsiteX2-5" fmla="*/ 157163 w 157163"/>
                <a:gd name="connsiteY2-6" fmla="*/ 574803 h 574803"/>
                <a:gd name="connsiteX3-7" fmla="*/ 0 w 157163"/>
                <a:gd name="connsiteY3-8" fmla="*/ 574803 h 574803"/>
                <a:gd name="connsiteX0-9" fmla="*/ 0 w 142014"/>
                <a:gd name="connsiteY0-10" fmla="*/ 576529 h 576529"/>
                <a:gd name="connsiteX1-11" fmla="*/ 63644 w 142014"/>
                <a:gd name="connsiteY1-12" fmla="*/ 0 h 576529"/>
                <a:gd name="connsiteX2-13" fmla="*/ 142014 w 142014"/>
                <a:gd name="connsiteY2-14" fmla="*/ 574803 h 576529"/>
                <a:gd name="connsiteX3-15" fmla="*/ 0 w 142014"/>
                <a:gd name="connsiteY3-16" fmla="*/ 576529 h 576529"/>
                <a:gd name="connsiteX0-17" fmla="*/ 0 w 194599"/>
                <a:gd name="connsiteY0-18" fmla="*/ 576529 h 576529"/>
                <a:gd name="connsiteX1-19" fmla="*/ 63644 w 194599"/>
                <a:gd name="connsiteY1-20" fmla="*/ 0 h 576529"/>
                <a:gd name="connsiteX2-21" fmla="*/ 194599 w 194599"/>
                <a:gd name="connsiteY2-22" fmla="*/ 438564 h 576529"/>
                <a:gd name="connsiteX3-23" fmla="*/ 0 w 194599"/>
                <a:gd name="connsiteY3-24" fmla="*/ 576529 h 576529"/>
                <a:gd name="connsiteX0-25" fmla="*/ 0 w 202394"/>
                <a:gd name="connsiteY0-26" fmla="*/ 576529 h 576529"/>
                <a:gd name="connsiteX1-27" fmla="*/ 63644 w 202394"/>
                <a:gd name="connsiteY1-28" fmla="*/ 0 h 576529"/>
                <a:gd name="connsiteX2-29" fmla="*/ 194599 w 202394"/>
                <a:gd name="connsiteY2-30" fmla="*/ 438564 h 576529"/>
                <a:gd name="connsiteX3-31" fmla="*/ 0 w 202394"/>
                <a:gd name="connsiteY3-32" fmla="*/ 576529 h 576529"/>
                <a:gd name="connsiteX0-33" fmla="*/ 0 w 203652"/>
                <a:gd name="connsiteY0-34" fmla="*/ 576529 h 576529"/>
                <a:gd name="connsiteX1-35" fmla="*/ 63644 w 203652"/>
                <a:gd name="connsiteY1-36" fmla="*/ 0 h 576529"/>
                <a:gd name="connsiteX2-37" fmla="*/ 194599 w 203652"/>
                <a:gd name="connsiteY2-38" fmla="*/ 438564 h 576529"/>
                <a:gd name="connsiteX3-39" fmla="*/ 0 w 203652"/>
                <a:gd name="connsiteY3-40" fmla="*/ 576529 h 576529"/>
                <a:gd name="connsiteX0-41" fmla="*/ 0 w 195040"/>
                <a:gd name="connsiteY0-42" fmla="*/ 576529 h 576529"/>
                <a:gd name="connsiteX1-43" fmla="*/ 63644 w 195040"/>
                <a:gd name="connsiteY1-44" fmla="*/ 0 h 576529"/>
                <a:gd name="connsiteX2-45" fmla="*/ 194599 w 195040"/>
                <a:gd name="connsiteY2-46" fmla="*/ 438564 h 576529"/>
                <a:gd name="connsiteX3-47" fmla="*/ 0 w 195040"/>
                <a:gd name="connsiteY3-48" fmla="*/ 576529 h 576529"/>
                <a:gd name="connsiteX0-49" fmla="*/ 0 w 195040"/>
                <a:gd name="connsiteY0-50" fmla="*/ 576529 h 576529"/>
                <a:gd name="connsiteX1-51" fmla="*/ 63644 w 195040"/>
                <a:gd name="connsiteY1-52" fmla="*/ 0 h 576529"/>
                <a:gd name="connsiteX2-53" fmla="*/ 194599 w 195040"/>
                <a:gd name="connsiteY2-54" fmla="*/ 438564 h 576529"/>
                <a:gd name="connsiteX3-55" fmla="*/ 0 w 195040"/>
                <a:gd name="connsiteY3-56" fmla="*/ 576529 h 576529"/>
                <a:gd name="connsiteX0-57" fmla="*/ 0 w 195040"/>
                <a:gd name="connsiteY0-58" fmla="*/ 576529 h 576529"/>
                <a:gd name="connsiteX1-59" fmla="*/ 63644 w 195040"/>
                <a:gd name="connsiteY1-60" fmla="*/ 0 h 576529"/>
                <a:gd name="connsiteX2-61" fmla="*/ 194599 w 195040"/>
                <a:gd name="connsiteY2-62" fmla="*/ 438564 h 576529"/>
                <a:gd name="connsiteX3-63" fmla="*/ 0 w 195040"/>
                <a:gd name="connsiteY3-64" fmla="*/ 576529 h 576529"/>
                <a:gd name="connsiteX0-65" fmla="*/ 0 w 195040"/>
                <a:gd name="connsiteY0-66" fmla="*/ 576529 h 582079"/>
                <a:gd name="connsiteX1-67" fmla="*/ 63644 w 195040"/>
                <a:gd name="connsiteY1-68" fmla="*/ 0 h 582079"/>
                <a:gd name="connsiteX2-69" fmla="*/ 194599 w 195040"/>
                <a:gd name="connsiteY2-70" fmla="*/ 438564 h 582079"/>
                <a:gd name="connsiteX3-71" fmla="*/ 0 w 195040"/>
                <a:gd name="connsiteY3-72" fmla="*/ 576529 h 582079"/>
                <a:gd name="connsiteX0-73" fmla="*/ 0 w 195040"/>
                <a:gd name="connsiteY0-74" fmla="*/ 576529 h 582965"/>
                <a:gd name="connsiteX1-75" fmla="*/ 63644 w 195040"/>
                <a:gd name="connsiteY1-76" fmla="*/ 0 h 582965"/>
                <a:gd name="connsiteX2-77" fmla="*/ 194599 w 195040"/>
                <a:gd name="connsiteY2-78" fmla="*/ 438564 h 582965"/>
                <a:gd name="connsiteX3-79" fmla="*/ 0 w 195040"/>
                <a:gd name="connsiteY3-80" fmla="*/ 576529 h 582965"/>
              </a:gdLst>
              <a:ahLst/>
              <a:cxnLst>
                <a:cxn ang="0">
                  <a:pos x="connsiteX0-1" y="connsiteY0-2"/>
                </a:cxn>
                <a:cxn ang="0">
                  <a:pos x="connsiteX1-3" y="connsiteY1-4"/>
                </a:cxn>
                <a:cxn ang="0">
                  <a:pos x="connsiteX2-5" y="connsiteY2-6"/>
                </a:cxn>
                <a:cxn ang="0">
                  <a:pos x="connsiteX3-7" y="connsiteY3-8"/>
                </a:cxn>
              </a:cxnLst>
              <a:rect l="l" t="t" r="r" b="b"/>
              <a:pathLst>
                <a:path w="195040" h="582965">
                  <a:moveTo>
                    <a:pt x="0" y="576529"/>
                  </a:moveTo>
                  <a:cubicBezTo>
                    <a:pt x="68266" y="418163"/>
                    <a:pt x="132789" y="391123"/>
                    <a:pt x="63644" y="0"/>
                  </a:cubicBezTo>
                  <a:cubicBezTo>
                    <a:pt x="130955" y="115947"/>
                    <a:pt x="201277" y="356503"/>
                    <a:pt x="194599" y="438564"/>
                  </a:cubicBezTo>
                  <a:cubicBezTo>
                    <a:pt x="185235" y="506599"/>
                    <a:pt x="106737" y="609799"/>
                    <a:pt x="0" y="576529"/>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1" name="椭圆 10"/>
            <p:cNvSpPr>
              <a:spLocks noChangeAspect="1"/>
            </p:cNvSpPr>
            <p:nvPr/>
          </p:nvSpPr>
          <p:spPr>
            <a:xfrm flipH="1">
              <a:off x="7245623" y="1412515"/>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2" name="任意多边形 11"/>
            <p:cNvSpPr/>
            <p:nvPr/>
          </p:nvSpPr>
          <p:spPr>
            <a:xfrm rot="8611307">
              <a:off x="7299957" y="1385854"/>
              <a:ext cx="457653" cy="373739"/>
            </a:xfrm>
            <a:custGeom>
              <a:avLst/>
              <a:gdLst>
                <a:gd name="connsiteX0" fmla="*/ 398042 w 457653"/>
                <a:gd name="connsiteY0" fmla="*/ 373739 h 373739"/>
                <a:gd name="connsiteX1" fmla="*/ 397449 w 457653"/>
                <a:gd name="connsiteY1" fmla="*/ 366389 h 373739"/>
                <a:gd name="connsiteX2" fmla="*/ 400707 w 457653"/>
                <a:gd name="connsiteY2" fmla="*/ 326033 h 373739"/>
                <a:gd name="connsiteX3" fmla="*/ 398071 w 457653"/>
                <a:gd name="connsiteY3" fmla="*/ 323111 h 373739"/>
                <a:gd name="connsiteX4" fmla="*/ 424063 w 457653"/>
                <a:gd name="connsiteY4" fmla="*/ 278199 h 373739"/>
                <a:gd name="connsiteX5" fmla="*/ 360407 w 457653"/>
                <a:gd name="connsiteY5" fmla="*/ 90305 h 373739"/>
                <a:gd name="connsiteX6" fmla="*/ 299676 w 457653"/>
                <a:gd name="connsiteY6" fmla="*/ 44039 h 373739"/>
                <a:gd name="connsiteX7" fmla="*/ 271504 w 457653"/>
                <a:gd name="connsiteY7" fmla="*/ 34017 h 373739"/>
                <a:gd name="connsiteX8" fmla="*/ 270005 w 457653"/>
                <a:gd name="connsiteY8" fmla="*/ 29873 h 373739"/>
                <a:gd name="connsiteX9" fmla="*/ 266785 w 457653"/>
                <a:gd name="connsiteY9" fmla="*/ 28530 h 373739"/>
                <a:gd name="connsiteX10" fmla="*/ 245391 w 457653"/>
                <a:gd name="connsiteY10" fmla="*/ 24727 h 373739"/>
                <a:gd name="connsiteX11" fmla="*/ 234988 w 457653"/>
                <a:gd name="connsiteY11" fmla="*/ 21027 h 373739"/>
                <a:gd name="connsiteX12" fmla="*/ 225865 w 457653"/>
                <a:gd name="connsiteY12" fmla="*/ 21257 h 373739"/>
                <a:gd name="connsiteX13" fmla="*/ 184894 w 457653"/>
                <a:gd name="connsiteY13" fmla="*/ 13974 h 373739"/>
                <a:gd name="connsiteX14" fmla="*/ 87983 w 457653"/>
                <a:gd name="connsiteY14" fmla="*/ 18658 h 373739"/>
                <a:gd name="connsiteX15" fmla="*/ 0 w 457653"/>
                <a:gd name="connsiteY15" fmla="*/ 41046 h 373739"/>
                <a:gd name="connsiteX16" fmla="*/ 22822 w 457653"/>
                <a:gd name="connsiteY16" fmla="*/ 29356 h 373739"/>
                <a:gd name="connsiteX17" fmla="*/ 116850 w 457653"/>
                <a:gd name="connsiteY17" fmla="*/ 5430 h 373739"/>
                <a:gd name="connsiteX18" fmla="*/ 213760 w 457653"/>
                <a:gd name="connsiteY18" fmla="*/ 746 h 373739"/>
                <a:gd name="connsiteX19" fmla="*/ 254731 w 457653"/>
                <a:gd name="connsiteY19" fmla="*/ 8029 h 373739"/>
                <a:gd name="connsiteX20" fmla="*/ 263855 w 457653"/>
                <a:gd name="connsiteY20" fmla="*/ 7799 h 373739"/>
                <a:gd name="connsiteX21" fmla="*/ 274258 w 457653"/>
                <a:gd name="connsiteY21" fmla="*/ 11499 h 373739"/>
                <a:gd name="connsiteX22" fmla="*/ 295651 w 457653"/>
                <a:gd name="connsiteY22" fmla="*/ 15302 h 373739"/>
                <a:gd name="connsiteX23" fmla="*/ 298871 w 457653"/>
                <a:gd name="connsiteY23" fmla="*/ 16645 h 373739"/>
                <a:gd name="connsiteX24" fmla="*/ 300371 w 457653"/>
                <a:gd name="connsiteY24" fmla="*/ 20789 h 373739"/>
                <a:gd name="connsiteX25" fmla="*/ 328543 w 457653"/>
                <a:gd name="connsiteY25" fmla="*/ 30811 h 373739"/>
                <a:gd name="connsiteX26" fmla="*/ 389274 w 457653"/>
                <a:gd name="connsiteY26" fmla="*/ 77077 h 373739"/>
                <a:gd name="connsiteX27" fmla="*/ 452930 w 457653"/>
                <a:gd name="connsiteY27" fmla="*/ 264971 h 373739"/>
                <a:gd name="connsiteX28" fmla="*/ 426938 w 457653"/>
                <a:gd name="connsiteY28" fmla="*/ 309883 h 373739"/>
                <a:gd name="connsiteX29" fmla="*/ 429574 w 457653"/>
                <a:gd name="connsiteY29" fmla="*/ 312805 h 373739"/>
                <a:gd name="connsiteX30" fmla="*/ 427917 w 457653"/>
                <a:gd name="connsiteY30" fmla="*/ 333334 h 37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7653" h="373739">
                  <a:moveTo>
                    <a:pt x="398042" y="373739"/>
                  </a:moveTo>
                  <a:lnTo>
                    <a:pt x="397449" y="366389"/>
                  </a:lnTo>
                  <a:lnTo>
                    <a:pt x="400707" y="326033"/>
                  </a:lnTo>
                  <a:lnTo>
                    <a:pt x="398071" y="323111"/>
                  </a:lnTo>
                  <a:lnTo>
                    <a:pt x="424063" y="278199"/>
                  </a:lnTo>
                  <a:cubicBezTo>
                    <a:pt x="439543" y="221835"/>
                    <a:pt x="416626" y="147763"/>
                    <a:pt x="360407" y="90305"/>
                  </a:cubicBezTo>
                  <a:cubicBezTo>
                    <a:pt x="341668" y="71151"/>
                    <a:pt x="321002" y="55658"/>
                    <a:pt x="299676" y="44039"/>
                  </a:cubicBezTo>
                  <a:lnTo>
                    <a:pt x="271504" y="34017"/>
                  </a:lnTo>
                  <a:lnTo>
                    <a:pt x="270005" y="29873"/>
                  </a:lnTo>
                  <a:lnTo>
                    <a:pt x="266785" y="28530"/>
                  </a:lnTo>
                  <a:lnTo>
                    <a:pt x="245391" y="24727"/>
                  </a:lnTo>
                  <a:lnTo>
                    <a:pt x="234988" y="21027"/>
                  </a:lnTo>
                  <a:lnTo>
                    <a:pt x="225865" y="21257"/>
                  </a:lnTo>
                  <a:lnTo>
                    <a:pt x="184894" y="13974"/>
                  </a:lnTo>
                  <a:cubicBezTo>
                    <a:pt x="154621" y="12176"/>
                    <a:pt x="121847" y="13584"/>
                    <a:pt x="87983" y="18658"/>
                  </a:cubicBezTo>
                  <a:lnTo>
                    <a:pt x="0" y="41046"/>
                  </a:lnTo>
                  <a:lnTo>
                    <a:pt x="22822" y="29356"/>
                  </a:lnTo>
                  <a:cubicBezTo>
                    <a:pt x="51237" y="18764"/>
                    <a:pt x="82986" y="10505"/>
                    <a:pt x="116850" y="5430"/>
                  </a:cubicBezTo>
                  <a:cubicBezTo>
                    <a:pt x="150714" y="356"/>
                    <a:pt x="183488" y="-1052"/>
                    <a:pt x="213760" y="746"/>
                  </a:cubicBezTo>
                  <a:lnTo>
                    <a:pt x="254731" y="8029"/>
                  </a:lnTo>
                  <a:lnTo>
                    <a:pt x="263855" y="7799"/>
                  </a:lnTo>
                  <a:lnTo>
                    <a:pt x="274258" y="11499"/>
                  </a:lnTo>
                  <a:lnTo>
                    <a:pt x="295651" y="15302"/>
                  </a:lnTo>
                  <a:lnTo>
                    <a:pt x="298871" y="16645"/>
                  </a:lnTo>
                  <a:lnTo>
                    <a:pt x="300371" y="20789"/>
                  </a:lnTo>
                  <a:lnTo>
                    <a:pt x="328543" y="30811"/>
                  </a:lnTo>
                  <a:cubicBezTo>
                    <a:pt x="349869" y="42430"/>
                    <a:pt x="370534" y="57923"/>
                    <a:pt x="389274" y="77077"/>
                  </a:cubicBezTo>
                  <a:cubicBezTo>
                    <a:pt x="445493" y="134535"/>
                    <a:pt x="468410" y="208607"/>
                    <a:pt x="452930" y="264971"/>
                  </a:cubicBezTo>
                  <a:lnTo>
                    <a:pt x="426938" y="309883"/>
                  </a:lnTo>
                  <a:lnTo>
                    <a:pt x="429574" y="312805"/>
                  </a:lnTo>
                  <a:lnTo>
                    <a:pt x="427917" y="333334"/>
                  </a:lnTo>
                  <a:close/>
                </a:path>
              </a:pathLst>
            </a:custGeom>
            <a:solidFill>
              <a:srgbClr val="A2411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grpSp>
        <p:nvGrpSpPr>
          <p:cNvPr id="13" name="组合 12"/>
          <p:cNvGrpSpPr/>
          <p:nvPr/>
        </p:nvGrpSpPr>
        <p:grpSpPr>
          <a:xfrm>
            <a:off x="10269471" y="564316"/>
            <a:ext cx="685801" cy="722370"/>
            <a:chOff x="9022562" y="564316"/>
            <a:chExt cx="685801" cy="722370"/>
          </a:xfrm>
        </p:grpSpPr>
        <p:sp>
          <p:nvSpPr>
            <p:cNvPr id="14" name="新月形 34"/>
            <p:cNvSpPr/>
            <p:nvPr/>
          </p:nvSpPr>
          <p:spPr>
            <a:xfrm rot="16200000">
              <a:off x="9193568" y="393310"/>
              <a:ext cx="343789" cy="685801"/>
            </a:xfrm>
            <a:custGeom>
              <a:avLst/>
              <a:gdLst>
                <a:gd name="connsiteX0" fmla="*/ 366713 w 366713"/>
                <a:gd name="connsiteY0" fmla="*/ 659606 h 659606"/>
                <a:gd name="connsiteX1" fmla="*/ 0 w 366713"/>
                <a:gd name="connsiteY1" fmla="*/ 329803 h 659606"/>
                <a:gd name="connsiteX2" fmla="*/ 366713 w 366713"/>
                <a:gd name="connsiteY2" fmla="*/ 0 h 659606"/>
                <a:gd name="connsiteX3" fmla="*/ 150019 w 366713"/>
                <a:gd name="connsiteY3" fmla="*/ 329803 h 659606"/>
                <a:gd name="connsiteX4" fmla="*/ 366713 w 366713"/>
                <a:gd name="connsiteY4" fmla="*/ 659606 h 659606"/>
                <a:gd name="connsiteX0-1" fmla="*/ 369113 w 369113"/>
                <a:gd name="connsiteY0-2" fmla="*/ 681035 h 681035"/>
                <a:gd name="connsiteX1-3" fmla="*/ 2400 w 369113"/>
                <a:gd name="connsiteY1-4" fmla="*/ 351232 h 681035"/>
                <a:gd name="connsiteX2-5" fmla="*/ 264338 w 369113"/>
                <a:gd name="connsiteY2-6" fmla="*/ 0 h 681035"/>
                <a:gd name="connsiteX3-7" fmla="*/ 152419 w 369113"/>
                <a:gd name="connsiteY3-8" fmla="*/ 351232 h 681035"/>
                <a:gd name="connsiteX4-9" fmla="*/ 369113 w 369113"/>
                <a:gd name="connsiteY4-10" fmla="*/ 681035 h 681035"/>
                <a:gd name="connsiteX0-11" fmla="*/ 367578 w 367578"/>
                <a:gd name="connsiteY0-12" fmla="*/ 689161 h 689161"/>
                <a:gd name="connsiteX1-13" fmla="*/ 865 w 367578"/>
                <a:gd name="connsiteY1-14" fmla="*/ 359358 h 689161"/>
                <a:gd name="connsiteX2-15" fmla="*/ 262803 w 367578"/>
                <a:gd name="connsiteY2-16" fmla="*/ 8126 h 689161"/>
                <a:gd name="connsiteX3-17" fmla="*/ 300864 w 367578"/>
                <a:gd name="connsiteY3-18" fmla="*/ 139090 h 689161"/>
                <a:gd name="connsiteX4-19" fmla="*/ 150884 w 367578"/>
                <a:gd name="connsiteY4-20" fmla="*/ 359358 h 689161"/>
                <a:gd name="connsiteX5" fmla="*/ 367578 w 367578"/>
                <a:gd name="connsiteY5" fmla="*/ 689161 h 689161"/>
                <a:gd name="connsiteX0-21" fmla="*/ 333795 w 333795"/>
                <a:gd name="connsiteY0-22" fmla="*/ 693927 h 693927"/>
                <a:gd name="connsiteX1-23" fmla="*/ 417 w 333795"/>
                <a:gd name="connsiteY1-24" fmla="*/ 359358 h 693927"/>
                <a:gd name="connsiteX2-25" fmla="*/ 262355 w 333795"/>
                <a:gd name="connsiteY2-26" fmla="*/ 8126 h 693927"/>
                <a:gd name="connsiteX3-27" fmla="*/ 300416 w 333795"/>
                <a:gd name="connsiteY3-28" fmla="*/ 139090 h 693927"/>
                <a:gd name="connsiteX4-29" fmla="*/ 150436 w 333795"/>
                <a:gd name="connsiteY4-30" fmla="*/ 359358 h 693927"/>
                <a:gd name="connsiteX5-31" fmla="*/ 333795 w 333795"/>
                <a:gd name="connsiteY5-32" fmla="*/ 693927 h 693927"/>
                <a:gd name="connsiteX0-33" fmla="*/ 333795 w 333795"/>
                <a:gd name="connsiteY0-34" fmla="*/ 693927 h 693927"/>
                <a:gd name="connsiteX1-35" fmla="*/ 417 w 333795"/>
                <a:gd name="connsiteY1-36" fmla="*/ 359358 h 693927"/>
                <a:gd name="connsiteX2-37" fmla="*/ 262355 w 333795"/>
                <a:gd name="connsiteY2-38" fmla="*/ 8126 h 693927"/>
                <a:gd name="connsiteX3-39" fmla="*/ 300416 w 333795"/>
                <a:gd name="connsiteY3-40" fmla="*/ 139090 h 693927"/>
                <a:gd name="connsiteX4-41" fmla="*/ 150436 w 333795"/>
                <a:gd name="connsiteY4-42" fmla="*/ 359358 h 693927"/>
                <a:gd name="connsiteX5-43" fmla="*/ 333795 w 333795"/>
                <a:gd name="connsiteY5-44" fmla="*/ 693927 h 693927"/>
                <a:gd name="connsiteX0-45" fmla="*/ 333795 w 333795"/>
                <a:gd name="connsiteY0-46" fmla="*/ 693927 h 693927"/>
                <a:gd name="connsiteX1-47" fmla="*/ 417 w 333795"/>
                <a:gd name="connsiteY1-48" fmla="*/ 359358 h 693927"/>
                <a:gd name="connsiteX2-49" fmla="*/ 262355 w 333795"/>
                <a:gd name="connsiteY2-50" fmla="*/ 8126 h 693927"/>
                <a:gd name="connsiteX3-51" fmla="*/ 300416 w 333795"/>
                <a:gd name="connsiteY3-52" fmla="*/ 139090 h 693927"/>
                <a:gd name="connsiteX4-53" fmla="*/ 150436 w 333795"/>
                <a:gd name="connsiteY4-54" fmla="*/ 359358 h 693927"/>
                <a:gd name="connsiteX5-55" fmla="*/ 333795 w 333795"/>
                <a:gd name="connsiteY5-56" fmla="*/ 693927 h 693927"/>
                <a:gd name="connsiteX0-57" fmla="*/ 333795 w 333795"/>
                <a:gd name="connsiteY0-58" fmla="*/ 693927 h 693927"/>
                <a:gd name="connsiteX1-59" fmla="*/ 417 w 333795"/>
                <a:gd name="connsiteY1-60" fmla="*/ 359358 h 693927"/>
                <a:gd name="connsiteX2-61" fmla="*/ 262355 w 333795"/>
                <a:gd name="connsiteY2-62" fmla="*/ 8126 h 693927"/>
                <a:gd name="connsiteX3-63" fmla="*/ 300416 w 333795"/>
                <a:gd name="connsiteY3-64" fmla="*/ 139090 h 693927"/>
                <a:gd name="connsiteX4-65" fmla="*/ 138530 w 333795"/>
                <a:gd name="connsiteY4-66" fmla="*/ 399839 h 693927"/>
                <a:gd name="connsiteX5-67" fmla="*/ 333795 w 333795"/>
                <a:gd name="connsiteY5-68" fmla="*/ 693927 h 693927"/>
                <a:gd name="connsiteX0-69" fmla="*/ 333795 w 333795"/>
                <a:gd name="connsiteY0-70" fmla="*/ 693927 h 693927"/>
                <a:gd name="connsiteX1-71" fmla="*/ 417 w 333795"/>
                <a:gd name="connsiteY1-72" fmla="*/ 359358 h 693927"/>
                <a:gd name="connsiteX2-73" fmla="*/ 262355 w 333795"/>
                <a:gd name="connsiteY2-74" fmla="*/ 8126 h 693927"/>
                <a:gd name="connsiteX3-75" fmla="*/ 300416 w 333795"/>
                <a:gd name="connsiteY3-76" fmla="*/ 139090 h 693927"/>
                <a:gd name="connsiteX4-77" fmla="*/ 138530 w 333795"/>
                <a:gd name="connsiteY4-78" fmla="*/ 399839 h 693927"/>
                <a:gd name="connsiteX5-79" fmla="*/ 333795 w 333795"/>
                <a:gd name="connsiteY5-80" fmla="*/ 693927 h 693927"/>
                <a:gd name="connsiteX0-81" fmla="*/ 333795 w 333795"/>
                <a:gd name="connsiteY0-82" fmla="*/ 693670 h 693670"/>
                <a:gd name="connsiteX1-83" fmla="*/ 417 w 333795"/>
                <a:gd name="connsiteY1-84" fmla="*/ 359101 h 693670"/>
                <a:gd name="connsiteX2-85" fmla="*/ 262355 w 333795"/>
                <a:gd name="connsiteY2-86" fmla="*/ 7869 h 693670"/>
                <a:gd name="connsiteX3-87" fmla="*/ 300416 w 333795"/>
                <a:gd name="connsiteY3-88" fmla="*/ 143595 h 693670"/>
                <a:gd name="connsiteX4-89" fmla="*/ 138530 w 333795"/>
                <a:gd name="connsiteY4-90" fmla="*/ 399582 h 693670"/>
                <a:gd name="connsiteX5-91" fmla="*/ 333795 w 333795"/>
                <a:gd name="connsiteY5-92" fmla="*/ 693670 h 693670"/>
                <a:gd name="connsiteX0-93" fmla="*/ 333795 w 333795"/>
                <a:gd name="connsiteY0-94" fmla="*/ 693670 h 693670"/>
                <a:gd name="connsiteX1-95" fmla="*/ 417 w 333795"/>
                <a:gd name="connsiteY1-96" fmla="*/ 359101 h 693670"/>
                <a:gd name="connsiteX2-97" fmla="*/ 262355 w 333795"/>
                <a:gd name="connsiteY2-98" fmla="*/ 7869 h 693670"/>
                <a:gd name="connsiteX3-99" fmla="*/ 300416 w 333795"/>
                <a:gd name="connsiteY3-100" fmla="*/ 143595 h 693670"/>
                <a:gd name="connsiteX4-101" fmla="*/ 138530 w 333795"/>
                <a:gd name="connsiteY4-102" fmla="*/ 399582 h 693670"/>
                <a:gd name="connsiteX5-103" fmla="*/ 333795 w 333795"/>
                <a:gd name="connsiteY5-104" fmla="*/ 693670 h 693670"/>
                <a:gd name="connsiteX0-105" fmla="*/ 333795 w 333795"/>
                <a:gd name="connsiteY0-106" fmla="*/ 685801 h 685801"/>
                <a:gd name="connsiteX1-107" fmla="*/ 417 w 333795"/>
                <a:gd name="connsiteY1-108" fmla="*/ 351232 h 685801"/>
                <a:gd name="connsiteX2-109" fmla="*/ 262355 w 333795"/>
                <a:gd name="connsiteY2-110" fmla="*/ 0 h 685801"/>
                <a:gd name="connsiteX3-111" fmla="*/ 300416 w 333795"/>
                <a:gd name="connsiteY3-112" fmla="*/ 135726 h 685801"/>
                <a:gd name="connsiteX4-113" fmla="*/ 138530 w 333795"/>
                <a:gd name="connsiteY4-114" fmla="*/ 391713 h 685801"/>
                <a:gd name="connsiteX5-115" fmla="*/ 333795 w 333795"/>
                <a:gd name="connsiteY5-116" fmla="*/ 685801 h 685801"/>
                <a:gd name="connsiteX0-117" fmla="*/ 343304 w 343304"/>
                <a:gd name="connsiteY0-118" fmla="*/ 685801 h 685801"/>
                <a:gd name="connsiteX1-119" fmla="*/ 401 w 343304"/>
                <a:gd name="connsiteY1-120" fmla="*/ 351232 h 685801"/>
                <a:gd name="connsiteX2-121" fmla="*/ 271864 w 343304"/>
                <a:gd name="connsiteY2-122" fmla="*/ 0 h 685801"/>
                <a:gd name="connsiteX3-123" fmla="*/ 309925 w 343304"/>
                <a:gd name="connsiteY3-124" fmla="*/ 135726 h 685801"/>
                <a:gd name="connsiteX4-125" fmla="*/ 148039 w 343304"/>
                <a:gd name="connsiteY4-126" fmla="*/ 391713 h 685801"/>
                <a:gd name="connsiteX5-127" fmla="*/ 343304 w 343304"/>
                <a:gd name="connsiteY5-128" fmla="*/ 685801 h 685801"/>
                <a:gd name="connsiteX0-129" fmla="*/ 343667 w 343667"/>
                <a:gd name="connsiteY0-130" fmla="*/ 685801 h 685801"/>
                <a:gd name="connsiteX1-131" fmla="*/ 764 w 343667"/>
                <a:gd name="connsiteY1-132" fmla="*/ 351232 h 685801"/>
                <a:gd name="connsiteX2-133" fmla="*/ 272227 w 343667"/>
                <a:gd name="connsiteY2-134" fmla="*/ 0 h 685801"/>
                <a:gd name="connsiteX3-135" fmla="*/ 310288 w 343667"/>
                <a:gd name="connsiteY3-136" fmla="*/ 135726 h 685801"/>
                <a:gd name="connsiteX4-137" fmla="*/ 148402 w 343667"/>
                <a:gd name="connsiteY4-138" fmla="*/ 391713 h 685801"/>
                <a:gd name="connsiteX5-139" fmla="*/ 343667 w 343667"/>
                <a:gd name="connsiteY5-140" fmla="*/ 685801 h 685801"/>
                <a:gd name="connsiteX0-141" fmla="*/ 344037 w 344037"/>
                <a:gd name="connsiteY0-142" fmla="*/ 685801 h 685801"/>
                <a:gd name="connsiteX1-143" fmla="*/ 1134 w 344037"/>
                <a:gd name="connsiteY1-144" fmla="*/ 351232 h 685801"/>
                <a:gd name="connsiteX2-145" fmla="*/ 272597 w 344037"/>
                <a:gd name="connsiteY2-146" fmla="*/ 0 h 685801"/>
                <a:gd name="connsiteX3-147" fmla="*/ 310658 w 344037"/>
                <a:gd name="connsiteY3-148" fmla="*/ 135726 h 685801"/>
                <a:gd name="connsiteX4-149" fmla="*/ 148772 w 344037"/>
                <a:gd name="connsiteY4-150" fmla="*/ 391713 h 685801"/>
                <a:gd name="connsiteX5-151" fmla="*/ 344037 w 344037"/>
                <a:gd name="connsiteY5-152" fmla="*/ 685801 h 685801"/>
                <a:gd name="connsiteX0-153" fmla="*/ 362266 w 362266"/>
                <a:gd name="connsiteY0-154" fmla="*/ 685801 h 685801"/>
                <a:gd name="connsiteX1-155" fmla="*/ 19363 w 362266"/>
                <a:gd name="connsiteY1-156" fmla="*/ 351232 h 685801"/>
                <a:gd name="connsiteX2-157" fmla="*/ 69332 w 362266"/>
                <a:gd name="connsiteY2-158" fmla="*/ 192876 h 685801"/>
                <a:gd name="connsiteX3-159" fmla="*/ 290826 w 362266"/>
                <a:gd name="connsiteY3-160" fmla="*/ 0 h 685801"/>
                <a:gd name="connsiteX4-161" fmla="*/ 328887 w 362266"/>
                <a:gd name="connsiteY4-162" fmla="*/ 135726 h 685801"/>
                <a:gd name="connsiteX5-163" fmla="*/ 167001 w 362266"/>
                <a:gd name="connsiteY5-164" fmla="*/ 391713 h 685801"/>
                <a:gd name="connsiteX6" fmla="*/ 362266 w 362266"/>
                <a:gd name="connsiteY6" fmla="*/ 685801 h 685801"/>
                <a:gd name="connsiteX0-165" fmla="*/ 360046 w 360046"/>
                <a:gd name="connsiteY0-166" fmla="*/ 685801 h 685801"/>
                <a:gd name="connsiteX1-167" fmla="*/ 17143 w 360046"/>
                <a:gd name="connsiteY1-168" fmla="*/ 351232 h 685801"/>
                <a:gd name="connsiteX2-169" fmla="*/ 67112 w 360046"/>
                <a:gd name="connsiteY2-170" fmla="*/ 192876 h 685801"/>
                <a:gd name="connsiteX3-171" fmla="*/ 288606 w 360046"/>
                <a:gd name="connsiteY3-172" fmla="*/ 0 h 685801"/>
                <a:gd name="connsiteX4-173" fmla="*/ 326667 w 360046"/>
                <a:gd name="connsiteY4-174" fmla="*/ 135726 h 685801"/>
                <a:gd name="connsiteX5-175" fmla="*/ 164781 w 360046"/>
                <a:gd name="connsiteY5-176" fmla="*/ 391713 h 685801"/>
                <a:gd name="connsiteX6-177" fmla="*/ 360046 w 360046"/>
                <a:gd name="connsiteY6-178" fmla="*/ 685801 h 685801"/>
                <a:gd name="connsiteX0-179" fmla="*/ 343789 w 343789"/>
                <a:gd name="connsiteY0-180" fmla="*/ 685801 h 685801"/>
                <a:gd name="connsiteX1-181" fmla="*/ 886 w 343789"/>
                <a:gd name="connsiteY1-182" fmla="*/ 351232 h 685801"/>
                <a:gd name="connsiteX2-183" fmla="*/ 50855 w 343789"/>
                <a:gd name="connsiteY2-184" fmla="*/ 192876 h 685801"/>
                <a:gd name="connsiteX3-185" fmla="*/ 272349 w 343789"/>
                <a:gd name="connsiteY3-186" fmla="*/ 0 h 685801"/>
                <a:gd name="connsiteX4-187" fmla="*/ 310410 w 343789"/>
                <a:gd name="connsiteY4-188" fmla="*/ 135726 h 685801"/>
                <a:gd name="connsiteX5-189" fmla="*/ 148524 w 343789"/>
                <a:gd name="connsiteY5-190" fmla="*/ 391713 h 685801"/>
                <a:gd name="connsiteX6-191" fmla="*/ 343789 w 343789"/>
                <a:gd name="connsiteY6-192" fmla="*/ 685801 h 685801"/>
                <a:gd name="connsiteX0-193" fmla="*/ 343789 w 343789"/>
                <a:gd name="connsiteY0-194" fmla="*/ 685801 h 685801"/>
                <a:gd name="connsiteX1-195" fmla="*/ 886 w 343789"/>
                <a:gd name="connsiteY1-196" fmla="*/ 351232 h 685801"/>
                <a:gd name="connsiteX2-197" fmla="*/ 50855 w 343789"/>
                <a:gd name="connsiteY2-198" fmla="*/ 192876 h 685801"/>
                <a:gd name="connsiteX3-199" fmla="*/ 272349 w 343789"/>
                <a:gd name="connsiteY3-200" fmla="*/ 0 h 685801"/>
                <a:gd name="connsiteX4-201" fmla="*/ 310410 w 343789"/>
                <a:gd name="connsiteY4-202" fmla="*/ 135726 h 685801"/>
                <a:gd name="connsiteX5-203" fmla="*/ 148524 w 343789"/>
                <a:gd name="connsiteY5-204" fmla="*/ 391713 h 685801"/>
                <a:gd name="connsiteX6-205" fmla="*/ 343789 w 343789"/>
                <a:gd name="connsiteY6-206" fmla="*/ 685801 h 6858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177" y="connsiteY6-178"/>
                </a:cxn>
              </a:cxnLst>
              <a:rect l="l" t="t" r="r" b="b"/>
              <a:pathLst>
                <a:path w="343789" h="685801">
                  <a:moveTo>
                    <a:pt x="343789" y="685801"/>
                  </a:moveTo>
                  <a:cubicBezTo>
                    <a:pt x="148403" y="640558"/>
                    <a:pt x="6847" y="454814"/>
                    <a:pt x="886" y="351232"/>
                  </a:cubicBezTo>
                  <a:cubicBezTo>
                    <a:pt x="-5075" y="247650"/>
                    <a:pt x="19897" y="258562"/>
                    <a:pt x="50855" y="192876"/>
                  </a:cubicBezTo>
                  <a:cubicBezTo>
                    <a:pt x="96099" y="134337"/>
                    <a:pt x="141777" y="144859"/>
                    <a:pt x="272349" y="0"/>
                  </a:cubicBezTo>
                  <a:cubicBezTo>
                    <a:pt x="287424" y="13297"/>
                    <a:pt x="329063" y="77187"/>
                    <a:pt x="310410" y="135726"/>
                  </a:cubicBezTo>
                  <a:cubicBezTo>
                    <a:pt x="244131" y="196649"/>
                    <a:pt x="142961" y="300034"/>
                    <a:pt x="148524" y="391713"/>
                  </a:cubicBezTo>
                  <a:cubicBezTo>
                    <a:pt x="154087" y="483392"/>
                    <a:pt x="295848" y="621981"/>
                    <a:pt x="343789" y="685801"/>
                  </a:cubicBezTo>
                  <a:close/>
                </a:path>
              </a:pathLst>
            </a:custGeom>
            <a:solidFill>
              <a:srgbClr val="AF34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5" name="椭圆 14"/>
            <p:cNvSpPr>
              <a:spLocks noChangeAspect="1"/>
            </p:cNvSpPr>
            <p:nvPr/>
          </p:nvSpPr>
          <p:spPr>
            <a:xfrm>
              <a:off x="9098757" y="619082"/>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6" name="任意多边形 15"/>
            <p:cNvSpPr/>
            <p:nvPr/>
          </p:nvSpPr>
          <p:spPr>
            <a:xfrm rot="16200000">
              <a:off x="9259345" y="459087"/>
              <a:ext cx="343789" cy="554247"/>
            </a:xfrm>
            <a:custGeom>
              <a:avLst/>
              <a:gdLst>
                <a:gd name="connsiteX0" fmla="*/ 343789 w 343789"/>
                <a:gd name="connsiteY0" fmla="*/ 554247 h 554247"/>
                <a:gd name="connsiteX1" fmla="*/ 886 w 343789"/>
                <a:gd name="connsiteY1" fmla="*/ 219678 h 554247"/>
                <a:gd name="connsiteX2" fmla="*/ 50855 w 343789"/>
                <a:gd name="connsiteY2" fmla="*/ 61322 h 554247"/>
                <a:gd name="connsiteX3" fmla="*/ 86189 w 343789"/>
                <a:gd name="connsiteY3" fmla="*/ 26860 h 554247"/>
                <a:gd name="connsiteX4" fmla="*/ 125577 w 343789"/>
                <a:gd name="connsiteY4" fmla="*/ 0 h 554247"/>
                <a:gd name="connsiteX5" fmla="*/ 154417 w 343789"/>
                <a:gd name="connsiteY5" fmla="*/ 0 h 554247"/>
                <a:gd name="connsiteX6" fmla="*/ 146938 w 343789"/>
                <a:gd name="connsiteY6" fmla="*/ 5351 h 554247"/>
                <a:gd name="connsiteX7" fmla="*/ 80233 w 343789"/>
                <a:gd name="connsiteY7" fmla="*/ 61322 h 554247"/>
                <a:gd name="connsiteX8" fmla="*/ 30264 w 343789"/>
                <a:gd name="connsiteY8" fmla="*/ 219678 h 554247"/>
                <a:gd name="connsiteX9" fmla="*/ 237998 w 343789"/>
                <a:gd name="connsiteY9" fmla="*/ 497450 h 554247"/>
                <a:gd name="connsiteX10" fmla="*/ 328740 w 343789"/>
                <a:gd name="connsiteY10" fmla="*/ 535579 h 55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789" h="554247">
                  <a:moveTo>
                    <a:pt x="343789" y="554247"/>
                  </a:moveTo>
                  <a:cubicBezTo>
                    <a:pt x="148403" y="509004"/>
                    <a:pt x="6847" y="323260"/>
                    <a:pt x="886" y="219678"/>
                  </a:cubicBezTo>
                  <a:cubicBezTo>
                    <a:pt x="-5075" y="116096"/>
                    <a:pt x="19897" y="127008"/>
                    <a:pt x="50855" y="61322"/>
                  </a:cubicBezTo>
                  <a:cubicBezTo>
                    <a:pt x="62166" y="46687"/>
                    <a:pt x="73504" y="36369"/>
                    <a:pt x="86189" y="26860"/>
                  </a:cubicBezTo>
                  <a:lnTo>
                    <a:pt x="125577" y="0"/>
                  </a:lnTo>
                  <a:lnTo>
                    <a:pt x="154417" y="0"/>
                  </a:lnTo>
                  <a:lnTo>
                    <a:pt x="146938" y="5351"/>
                  </a:lnTo>
                  <a:cubicBezTo>
                    <a:pt x="119905" y="23319"/>
                    <a:pt x="100028" y="35711"/>
                    <a:pt x="80233" y="61322"/>
                  </a:cubicBezTo>
                  <a:cubicBezTo>
                    <a:pt x="49275" y="127008"/>
                    <a:pt x="24303" y="116096"/>
                    <a:pt x="30264" y="219678"/>
                  </a:cubicBezTo>
                  <a:cubicBezTo>
                    <a:pt x="34735" y="297364"/>
                    <a:pt x="115478" y="421267"/>
                    <a:pt x="237998" y="497450"/>
                  </a:cubicBezTo>
                  <a:lnTo>
                    <a:pt x="328740" y="535579"/>
                  </a:lnTo>
                  <a:close/>
                </a:path>
              </a:pathLst>
            </a:custGeom>
            <a:solidFill>
              <a:srgbClr val="641E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17" name="等腰三角形 35"/>
            <p:cNvSpPr/>
            <p:nvPr/>
          </p:nvSpPr>
          <p:spPr>
            <a:xfrm rot="11261242">
              <a:off x="9244845" y="736192"/>
              <a:ext cx="151333" cy="550494"/>
            </a:xfrm>
            <a:custGeom>
              <a:avLst/>
              <a:gdLst>
                <a:gd name="connsiteX0" fmla="*/ 0 w 154781"/>
                <a:gd name="connsiteY0" fmla="*/ 529895 h 529895"/>
                <a:gd name="connsiteX1" fmla="*/ 77391 w 154781"/>
                <a:gd name="connsiteY1" fmla="*/ 0 h 529895"/>
                <a:gd name="connsiteX2" fmla="*/ 154781 w 154781"/>
                <a:gd name="connsiteY2" fmla="*/ 529895 h 529895"/>
                <a:gd name="connsiteX3" fmla="*/ 0 w 154781"/>
                <a:gd name="connsiteY3" fmla="*/ 529895 h 529895"/>
                <a:gd name="connsiteX0-1" fmla="*/ 0 w 154781"/>
                <a:gd name="connsiteY0-2" fmla="*/ 544820 h 544820"/>
                <a:gd name="connsiteX1-3" fmla="*/ 63362 w 154781"/>
                <a:gd name="connsiteY1-4" fmla="*/ 0 h 544820"/>
                <a:gd name="connsiteX2-5" fmla="*/ 154781 w 154781"/>
                <a:gd name="connsiteY2-6" fmla="*/ 544820 h 544820"/>
                <a:gd name="connsiteX3-7" fmla="*/ 0 w 154781"/>
                <a:gd name="connsiteY3-8" fmla="*/ 544820 h 544820"/>
                <a:gd name="connsiteX0-9" fmla="*/ 0 w 154781"/>
                <a:gd name="connsiteY0-10" fmla="*/ 541055 h 541055"/>
                <a:gd name="connsiteX1-11" fmla="*/ 71079 w 154781"/>
                <a:gd name="connsiteY1-12" fmla="*/ 0 h 541055"/>
                <a:gd name="connsiteX2-13" fmla="*/ 154781 w 154781"/>
                <a:gd name="connsiteY2-14" fmla="*/ 541055 h 541055"/>
                <a:gd name="connsiteX3-15" fmla="*/ 0 w 154781"/>
                <a:gd name="connsiteY3-16" fmla="*/ 541055 h 541055"/>
                <a:gd name="connsiteX0-17" fmla="*/ 0 w 156055"/>
                <a:gd name="connsiteY0-18" fmla="*/ 541055 h 550494"/>
                <a:gd name="connsiteX1-19" fmla="*/ 71079 w 156055"/>
                <a:gd name="connsiteY1-20" fmla="*/ 0 h 550494"/>
                <a:gd name="connsiteX2-21" fmla="*/ 156055 w 156055"/>
                <a:gd name="connsiteY2-22" fmla="*/ 550494 h 550494"/>
                <a:gd name="connsiteX3-23" fmla="*/ 0 w 156055"/>
                <a:gd name="connsiteY3-24" fmla="*/ 541055 h 550494"/>
                <a:gd name="connsiteX0-25" fmla="*/ 0 w 151333"/>
                <a:gd name="connsiteY0-26" fmla="*/ 540418 h 550494"/>
                <a:gd name="connsiteX1-27" fmla="*/ 66357 w 151333"/>
                <a:gd name="connsiteY1-28" fmla="*/ 0 h 550494"/>
                <a:gd name="connsiteX2-29" fmla="*/ 151333 w 151333"/>
                <a:gd name="connsiteY2-30" fmla="*/ 550494 h 550494"/>
                <a:gd name="connsiteX3-31" fmla="*/ 0 w 151333"/>
                <a:gd name="connsiteY3-32" fmla="*/ 540418 h 550494"/>
                <a:gd name="connsiteX0-33" fmla="*/ 0 w 151333"/>
                <a:gd name="connsiteY0-34" fmla="*/ 540418 h 550494"/>
                <a:gd name="connsiteX1-35" fmla="*/ 66357 w 151333"/>
                <a:gd name="connsiteY1-36" fmla="*/ 0 h 550494"/>
                <a:gd name="connsiteX2-37" fmla="*/ 151333 w 151333"/>
                <a:gd name="connsiteY2-38" fmla="*/ 550494 h 550494"/>
                <a:gd name="connsiteX3-39" fmla="*/ 0 w 151333"/>
                <a:gd name="connsiteY3-40" fmla="*/ 540418 h 550494"/>
                <a:gd name="connsiteX0-41" fmla="*/ 0 w 151333"/>
                <a:gd name="connsiteY0-42" fmla="*/ 540418 h 550494"/>
                <a:gd name="connsiteX1-43" fmla="*/ 66357 w 151333"/>
                <a:gd name="connsiteY1-44" fmla="*/ 0 h 550494"/>
                <a:gd name="connsiteX2-45" fmla="*/ 151333 w 151333"/>
                <a:gd name="connsiteY2-46" fmla="*/ 550494 h 550494"/>
                <a:gd name="connsiteX3-47" fmla="*/ 0 w 151333"/>
                <a:gd name="connsiteY3-48" fmla="*/ 540418 h 550494"/>
                <a:gd name="connsiteX0-49" fmla="*/ 0 w 151333"/>
                <a:gd name="connsiteY0-50" fmla="*/ 540418 h 550494"/>
                <a:gd name="connsiteX1-51" fmla="*/ 66357 w 151333"/>
                <a:gd name="connsiteY1-52" fmla="*/ 0 h 550494"/>
                <a:gd name="connsiteX2-53" fmla="*/ 151333 w 151333"/>
                <a:gd name="connsiteY2-54" fmla="*/ 550494 h 550494"/>
                <a:gd name="connsiteX3-55" fmla="*/ 0 w 151333"/>
                <a:gd name="connsiteY3-56" fmla="*/ 540418 h 550494"/>
                <a:gd name="connsiteX0-57" fmla="*/ 0 w 151333"/>
                <a:gd name="connsiteY0-58" fmla="*/ 540418 h 550494"/>
                <a:gd name="connsiteX1-59" fmla="*/ 66357 w 151333"/>
                <a:gd name="connsiteY1-60" fmla="*/ 0 h 550494"/>
                <a:gd name="connsiteX2-61" fmla="*/ 151333 w 151333"/>
                <a:gd name="connsiteY2-62" fmla="*/ 550494 h 550494"/>
                <a:gd name="connsiteX3-63" fmla="*/ 0 w 151333"/>
                <a:gd name="connsiteY3-64" fmla="*/ 540418 h 550494"/>
              </a:gdLst>
              <a:ahLst/>
              <a:cxnLst>
                <a:cxn ang="0">
                  <a:pos x="connsiteX0-1" y="connsiteY0-2"/>
                </a:cxn>
                <a:cxn ang="0">
                  <a:pos x="connsiteX1-3" y="connsiteY1-4"/>
                </a:cxn>
                <a:cxn ang="0">
                  <a:pos x="connsiteX2-5" y="connsiteY2-6"/>
                </a:cxn>
                <a:cxn ang="0">
                  <a:pos x="connsiteX3-7" y="connsiteY3-8"/>
                </a:cxn>
              </a:cxnLst>
              <a:rect l="l" t="t" r="r" b="b"/>
              <a:pathLst>
                <a:path w="151333" h="550494">
                  <a:moveTo>
                    <a:pt x="0" y="540418"/>
                  </a:moveTo>
                  <a:cubicBezTo>
                    <a:pt x="44124" y="345294"/>
                    <a:pt x="44238" y="180139"/>
                    <a:pt x="66357" y="0"/>
                  </a:cubicBezTo>
                  <a:cubicBezTo>
                    <a:pt x="94682" y="183498"/>
                    <a:pt x="99540" y="353344"/>
                    <a:pt x="151333" y="550494"/>
                  </a:cubicBezTo>
                  <a:cubicBezTo>
                    <a:pt x="90943" y="526851"/>
                    <a:pt x="57465" y="506788"/>
                    <a:pt x="0" y="540418"/>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endParaRPr>
            </a:p>
          </p:txBody>
        </p:sp>
      </p:grpSp>
      <p:grpSp>
        <p:nvGrpSpPr>
          <p:cNvPr id="18" name="组合 17"/>
          <p:cNvGrpSpPr/>
          <p:nvPr/>
        </p:nvGrpSpPr>
        <p:grpSpPr>
          <a:xfrm>
            <a:off x="1735927" y="808429"/>
            <a:ext cx="623495" cy="753753"/>
            <a:chOff x="4615647" y="440184"/>
            <a:chExt cx="623495" cy="753753"/>
          </a:xfrm>
        </p:grpSpPr>
        <p:sp>
          <p:nvSpPr>
            <p:cNvPr id="19" name="新月形 30"/>
            <p:cNvSpPr/>
            <p:nvPr/>
          </p:nvSpPr>
          <p:spPr>
            <a:xfrm rot="17339572">
              <a:off x="4756976" y="323346"/>
              <a:ext cx="340838" cy="623495"/>
            </a:xfrm>
            <a:custGeom>
              <a:avLst/>
              <a:gdLst>
                <a:gd name="connsiteX0" fmla="*/ 392906 w 392906"/>
                <a:gd name="connsiteY0" fmla="*/ 546103 h 546103"/>
                <a:gd name="connsiteX1" fmla="*/ 0 w 392906"/>
                <a:gd name="connsiteY1" fmla="*/ 273051 h 546103"/>
                <a:gd name="connsiteX2" fmla="*/ 392906 w 392906"/>
                <a:gd name="connsiteY2" fmla="*/ -1 h 546103"/>
                <a:gd name="connsiteX3" fmla="*/ 392906 w 392906"/>
                <a:gd name="connsiteY3" fmla="*/ 546101 h 546103"/>
                <a:gd name="connsiteX4" fmla="*/ 392906 w 392906"/>
                <a:gd name="connsiteY4" fmla="*/ 546103 h 546103"/>
                <a:gd name="connsiteX0-1" fmla="*/ 335904 w 393408"/>
                <a:gd name="connsiteY0-2" fmla="*/ 518049 h 546102"/>
                <a:gd name="connsiteX1-3" fmla="*/ 502 w 393408"/>
                <a:gd name="connsiteY1-4" fmla="*/ 273052 h 546102"/>
                <a:gd name="connsiteX2-5" fmla="*/ 393408 w 393408"/>
                <a:gd name="connsiteY2-6" fmla="*/ 0 h 546102"/>
                <a:gd name="connsiteX3-7" fmla="*/ 393408 w 393408"/>
                <a:gd name="connsiteY3-8" fmla="*/ 546102 h 546102"/>
                <a:gd name="connsiteX4-9" fmla="*/ 335904 w 393408"/>
                <a:gd name="connsiteY4-10" fmla="*/ 518049 h 546102"/>
                <a:gd name="connsiteX0-11" fmla="*/ 335904 w 393408"/>
                <a:gd name="connsiteY0-12" fmla="*/ 518049 h 546102"/>
                <a:gd name="connsiteX1-13" fmla="*/ 502 w 393408"/>
                <a:gd name="connsiteY1-14" fmla="*/ 273052 h 546102"/>
                <a:gd name="connsiteX2-15" fmla="*/ 393408 w 393408"/>
                <a:gd name="connsiteY2-16" fmla="*/ 0 h 546102"/>
                <a:gd name="connsiteX3-17" fmla="*/ 393408 w 393408"/>
                <a:gd name="connsiteY3-18" fmla="*/ 546102 h 546102"/>
                <a:gd name="connsiteX4-19" fmla="*/ 335904 w 393408"/>
                <a:gd name="connsiteY4-20" fmla="*/ 518049 h 546102"/>
                <a:gd name="connsiteX0-21" fmla="*/ 340943 w 398447"/>
                <a:gd name="connsiteY0-22" fmla="*/ 619529 h 647582"/>
                <a:gd name="connsiteX1-23" fmla="*/ 5541 w 398447"/>
                <a:gd name="connsiteY1-24" fmla="*/ 374532 h 647582"/>
                <a:gd name="connsiteX2-25" fmla="*/ 225010 w 398447"/>
                <a:gd name="connsiteY2-26" fmla="*/ 0 h 647582"/>
                <a:gd name="connsiteX3-27" fmla="*/ 398447 w 398447"/>
                <a:gd name="connsiteY3-28" fmla="*/ 647582 h 647582"/>
                <a:gd name="connsiteX4-29" fmla="*/ 340943 w 398447"/>
                <a:gd name="connsiteY4-30" fmla="*/ 619529 h 647582"/>
                <a:gd name="connsiteX0-31" fmla="*/ 340943 w 398447"/>
                <a:gd name="connsiteY0-32" fmla="*/ 619529 h 647582"/>
                <a:gd name="connsiteX1-33" fmla="*/ 5541 w 398447"/>
                <a:gd name="connsiteY1-34" fmla="*/ 374532 h 647582"/>
                <a:gd name="connsiteX2-35" fmla="*/ 225010 w 398447"/>
                <a:gd name="connsiteY2-36" fmla="*/ 0 h 647582"/>
                <a:gd name="connsiteX3-37" fmla="*/ 398447 w 398447"/>
                <a:gd name="connsiteY3-38" fmla="*/ 647582 h 647582"/>
                <a:gd name="connsiteX4-39" fmla="*/ 340943 w 398447"/>
                <a:gd name="connsiteY4-40" fmla="*/ 619529 h 647582"/>
                <a:gd name="connsiteX0-41" fmla="*/ 336582 w 394086"/>
                <a:gd name="connsiteY0-42" fmla="*/ 629098 h 657151"/>
                <a:gd name="connsiteX1-43" fmla="*/ 1180 w 394086"/>
                <a:gd name="connsiteY1-44" fmla="*/ 384101 h 657151"/>
                <a:gd name="connsiteX2-45" fmla="*/ 220649 w 394086"/>
                <a:gd name="connsiteY2-46" fmla="*/ 9569 h 657151"/>
                <a:gd name="connsiteX3-47" fmla="*/ 330029 w 394086"/>
                <a:gd name="connsiteY3-48" fmla="*/ 133992 h 657151"/>
                <a:gd name="connsiteX4-49" fmla="*/ 394086 w 394086"/>
                <a:gd name="connsiteY4-50" fmla="*/ 657151 h 657151"/>
                <a:gd name="connsiteX5" fmla="*/ 336582 w 394086"/>
                <a:gd name="connsiteY5" fmla="*/ 629098 h 657151"/>
                <a:gd name="connsiteX0-51" fmla="*/ 336582 w 394086"/>
                <a:gd name="connsiteY0-52" fmla="*/ 629098 h 657151"/>
                <a:gd name="connsiteX1-53" fmla="*/ 1180 w 394086"/>
                <a:gd name="connsiteY1-54" fmla="*/ 384101 h 657151"/>
                <a:gd name="connsiteX2-55" fmla="*/ 220649 w 394086"/>
                <a:gd name="connsiteY2-56" fmla="*/ 9569 h 657151"/>
                <a:gd name="connsiteX3-57" fmla="*/ 330029 w 394086"/>
                <a:gd name="connsiteY3-58" fmla="*/ 133992 h 657151"/>
                <a:gd name="connsiteX4-59" fmla="*/ 394086 w 394086"/>
                <a:gd name="connsiteY4-60" fmla="*/ 657151 h 657151"/>
                <a:gd name="connsiteX5-61" fmla="*/ 336582 w 394086"/>
                <a:gd name="connsiteY5-62" fmla="*/ 629098 h 657151"/>
                <a:gd name="connsiteX0-63" fmla="*/ 336582 w 394086"/>
                <a:gd name="connsiteY0-64" fmla="*/ 627642 h 655695"/>
                <a:gd name="connsiteX1-65" fmla="*/ 1180 w 394086"/>
                <a:gd name="connsiteY1-66" fmla="*/ 382645 h 655695"/>
                <a:gd name="connsiteX2-67" fmla="*/ 220649 w 394086"/>
                <a:gd name="connsiteY2-68" fmla="*/ 8113 h 655695"/>
                <a:gd name="connsiteX3-69" fmla="*/ 342983 w 394086"/>
                <a:gd name="connsiteY3-70" fmla="*/ 148224 h 655695"/>
                <a:gd name="connsiteX4-71" fmla="*/ 394086 w 394086"/>
                <a:gd name="connsiteY4-72" fmla="*/ 655695 h 655695"/>
                <a:gd name="connsiteX5-73" fmla="*/ 336582 w 394086"/>
                <a:gd name="connsiteY5-74" fmla="*/ 627642 h 655695"/>
                <a:gd name="connsiteX0-75" fmla="*/ 336582 w 342983"/>
                <a:gd name="connsiteY0-76" fmla="*/ 627642 h 627642"/>
                <a:gd name="connsiteX1-77" fmla="*/ 1180 w 342983"/>
                <a:gd name="connsiteY1-78" fmla="*/ 382645 h 627642"/>
                <a:gd name="connsiteX2-79" fmla="*/ 220649 w 342983"/>
                <a:gd name="connsiteY2-80" fmla="*/ 8113 h 627642"/>
                <a:gd name="connsiteX3-81" fmla="*/ 342983 w 342983"/>
                <a:gd name="connsiteY3-82" fmla="*/ 148224 h 627642"/>
                <a:gd name="connsiteX4-83" fmla="*/ 275755 w 342983"/>
                <a:gd name="connsiteY4-84" fmla="*/ 567987 h 627642"/>
                <a:gd name="connsiteX5-85" fmla="*/ 336582 w 342983"/>
                <a:gd name="connsiteY5-86" fmla="*/ 627642 h 627642"/>
                <a:gd name="connsiteX0-87" fmla="*/ 336582 w 342983"/>
                <a:gd name="connsiteY0-88" fmla="*/ 627642 h 627642"/>
                <a:gd name="connsiteX1-89" fmla="*/ 1180 w 342983"/>
                <a:gd name="connsiteY1-90" fmla="*/ 382645 h 627642"/>
                <a:gd name="connsiteX2-91" fmla="*/ 220649 w 342983"/>
                <a:gd name="connsiteY2-92" fmla="*/ 8113 h 627642"/>
                <a:gd name="connsiteX3-93" fmla="*/ 342983 w 342983"/>
                <a:gd name="connsiteY3-94" fmla="*/ 148224 h 627642"/>
                <a:gd name="connsiteX4-95" fmla="*/ 275755 w 342983"/>
                <a:gd name="connsiteY4-96" fmla="*/ 567987 h 627642"/>
                <a:gd name="connsiteX5-97" fmla="*/ 336582 w 342983"/>
                <a:gd name="connsiteY5-98" fmla="*/ 627642 h 627642"/>
                <a:gd name="connsiteX0-99" fmla="*/ 336582 w 342983"/>
                <a:gd name="connsiteY0-100" fmla="*/ 627642 h 627642"/>
                <a:gd name="connsiteX1-101" fmla="*/ 1180 w 342983"/>
                <a:gd name="connsiteY1-102" fmla="*/ 382645 h 627642"/>
                <a:gd name="connsiteX2-103" fmla="*/ 220649 w 342983"/>
                <a:gd name="connsiteY2-104" fmla="*/ 8113 h 627642"/>
                <a:gd name="connsiteX3-105" fmla="*/ 342983 w 342983"/>
                <a:gd name="connsiteY3-106" fmla="*/ 148224 h 627642"/>
                <a:gd name="connsiteX4-107" fmla="*/ 275755 w 342983"/>
                <a:gd name="connsiteY4-108" fmla="*/ 567987 h 627642"/>
                <a:gd name="connsiteX5-109" fmla="*/ 336582 w 342983"/>
                <a:gd name="connsiteY5-110" fmla="*/ 627642 h 627642"/>
                <a:gd name="connsiteX0-111" fmla="*/ 336582 w 342983"/>
                <a:gd name="connsiteY0-112" fmla="*/ 627642 h 627642"/>
                <a:gd name="connsiteX1-113" fmla="*/ 1180 w 342983"/>
                <a:gd name="connsiteY1-114" fmla="*/ 382645 h 627642"/>
                <a:gd name="connsiteX2-115" fmla="*/ 220649 w 342983"/>
                <a:gd name="connsiteY2-116" fmla="*/ 8113 h 627642"/>
                <a:gd name="connsiteX3-117" fmla="*/ 342983 w 342983"/>
                <a:gd name="connsiteY3-118" fmla="*/ 148224 h 627642"/>
                <a:gd name="connsiteX4-119" fmla="*/ 275755 w 342983"/>
                <a:gd name="connsiteY4-120" fmla="*/ 567987 h 627642"/>
                <a:gd name="connsiteX5-121" fmla="*/ 336582 w 342983"/>
                <a:gd name="connsiteY5-122" fmla="*/ 627642 h 627642"/>
                <a:gd name="connsiteX0-123" fmla="*/ 336582 w 348336"/>
                <a:gd name="connsiteY0-124" fmla="*/ 627027 h 627027"/>
                <a:gd name="connsiteX1-125" fmla="*/ 1180 w 348336"/>
                <a:gd name="connsiteY1-126" fmla="*/ 382030 h 627027"/>
                <a:gd name="connsiteX2-127" fmla="*/ 220649 w 348336"/>
                <a:gd name="connsiteY2-128" fmla="*/ 7498 h 627027"/>
                <a:gd name="connsiteX3-129" fmla="*/ 348336 w 348336"/>
                <a:gd name="connsiteY3-130" fmla="*/ 155840 h 627027"/>
                <a:gd name="connsiteX4-131" fmla="*/ 275755 w 348336"/>
                <a:gd name="connsiteY4-132" fmla="*/ 567372 h 627027"/>
                <a:gd name="connsiteX5-133" fmla="*/ 336582 w 348336"/>
                <a:gd name="connsiteY5-134" fmla="*/ 627027 h 627027"/>
                <a:gd name="connsiteX0-135" fmla="*/ 336582 w 348336"/>
                <a:gd name="connsiteY0-136" fmla="*/ 627027 h 627027"/>
                <a:gd name="connsiteX1-137" fmla="*/ 1180 w 348336"/>
                <a:gd name="connsiteY1-138" fmla="*/ 382030 h 627027"/>
                <a:gd name="connsiteX2-139" fmla="*/ 220649 w 348336"/>
                <a:gd name="connsiteY2-140" fmla="*/ 7498 h 627027"/>
                <a:gd name="connsiteX3-141" fmla="*/ 348336 w 348336"/>
                <a:gd name="connsiteY3-142" fmla="*/ 155840 h 627027"/>
                <a:gd name="connsiteX4-143" fmla="*/ 275755 w 348336"/>
                <a:gd name="connsiteY4-144" fmla="*/ 567372 h 627027"/>
                <a:gd name="connsiteX5-145" fmla="*/ 336582 w 348336"/>
                <a:gd name="connsiteY5-146" fmla="*/ 627027 h 627027"/>
                <a:gd name="connsiteX0-147" fmla="*/ 336582 w 348601"/>
                <a:gd name="connsiteY0-148" fmla="*/ 626124 h 626124"/>
                <a:gd name="connsiteX1-149" fmla="*/ 1180 w 348601"/>
                <a:gd name="connsiteY1-150" fmla="*/ 381127 h 626124"/>
                <a:gd name="connsiteX2-151" fmla="*/ 220649 w 348601"/>
                <a:gd name="connsiteY2-152" fmla="*/ 6595 h 626124"/>
                <a:gd name="connsiteX3-153" fmla="*/ 348336 w 348601"/>
                <a:gd name="connsiteY3-154" fmla="*/ 154937 h 626124"/>
                <a:gd name="connsiteX4-155" fmla="*/ 275755 w 348601"/>
                <a:gd name="connsiteY4-156" fmla="*/ 566469 h 626124"/>
                <a:gd name="connsiteX5-157" fmla="*/ 336582 w 348601"/>
                <a:gd name="connsiteY5-158" fmla="*/ 626124 h 626124"/>
                <a:gd name="connsiteX0-159" fmla="*/ 336582 w 336582"/>
                <a:gd name="connsiteY0-160" fmla="*/ 625580 h 625580"/>
                <a:gd name="connsiteX1-161" fmla="*/ 1180 w 336582"/>
                <a:gd name="connsiteY1-162" fmla="*/ 380583 h 625580"/>
                <a:gd name="connsiteX2-163" fmla="*/ 220649 w 336582"/>
                <a:gd name="connsiteY2-164" fmla="*/ 6051 h 625580"/>
                <a:gd name="connsiteX3-165" fmla="*/ 331873 w 336582"/>
                <a:gd name="connsiteY3-166" fmla="*/ 165096 h 625580"/>
                <a:gd name="connsiteX4-167" fmla="*/ 275755 w 336582"/>
                <a:gd name="connsiteY4-168" fmla="*/ 565925 h 625580"/>
                <a:gd name="connsiteX5-169" fmla="*/ 336582 w 336582"/>
                <a:gd name="connsiteY5-170" fmla="*/ 625580 h 625580"/>
                <a:gd name="connsiteX0-171" fmla="*/ 336582 w 336582"/>
                <a:gd name="connsiteY0-172" fmla="*/ 625580 h 625580"/>
                <a:gd name="connsiteX1-173" fmla="*/ 1180 w 336582"/>
                <a:gd name="connsiteY1-174" fmla="*/ 380583 h 625580"/>
                <a:gd name="connsiteX2-175" fmla="*/ 220649 w 336582"/>
                <a:gd name="connsiteY2-176" fmla="*/ 6051 h 625580"/>
                <a:gd name="connsiteX3-177" fmla="*/ 331873 w 336582"/>
                <a:gd name="connsiteY3-178" fmla="*/ 165096 h 625580"/>
                <a:gd name="connsiteX4-179" fmla="*/ 275755 w 336582"/>
                <a:gd name="connsiteY4-180" fmla="*/ 565925 h 625580"/>
                <a:gd name="connsiteX5-181" fmla="*/ 336582 w 336582"/>
                <a:gd name="connsiteY5-182" fmla="*/ 625580 h 625580"/>
                <a:gd name="connsiteX0-183" fmla="*/ 336582 w 336582"/>
                <a:gd name="connsiteY0-184" fmla="*/ 625580 h 625580"/>
                <a:gd name="connsiteX1-185" fmla="*/ 1180 w 336582"/>
                <a:gd name="connsiteY1-186" fmla="*/ 380583 h 625580"/>
                <a:gd name="connsiteX2-187" fmla="*/ 220649 w 336582"/>
                <a:gd name="connsiteY2-188" fmla="*/ 6051 h 625580"/>
                <a:gd name="connsiteX3-189" fmla="*/ 331873 w 336582"/>
                <a:gd name="connsiteY3-190" fmla="*/ 165096 h 625580"/>
                <a:gd name="connsiteX4-191" fmla="*/ 275755 w 336582"/>
                <a:gd name="connsiteY4-192" fmla="*/ 565925 h 625580"/>
                <a:gd name="connsiteX5-193" fmla="*/ 336582 w 336582"/>
                <a:gd name="connsiteY5-194" fmla="*/ 625580 h 625580"/>
                <a:gd name="connsiteX0-195" fmla="*/ 336582 w 336582"/>
                <a:gd name="connsiteY0-196" fmla="*/ 623583 h 623583"/>
                <a:gd name="connsiteX1-197" fmla="*/ 1180 w 336582"/>
                <a:gd name="connsiteY1-198" fmla="*/ 378586 h 623583"/>
                <a:gd name="connsiteX2-199" fmla="*/ 220649 w 336582"/>
                <a:gd name="connsiteY2-200" fmla="*/ 4054 h 623583"/>
                <a:gd name="connsiteX3-201" fmla="*/ 331873 w 336582"/>
                <a:gd name="connsiteY3-202" fmla="*/ 163099 h 623583"/>
                <a:gd name="connsiteX4-203" fmla="*/ 275755 w 336582"/>
                <a:gd name="connsiteY4-204" fmla="*/ 563928 h 623583"/>
                <a:gd name="connsiteX5-205" fmla="*/ 336582 w 336582"/>
                <a:gd name="connsiteY5-206" fmla="*/ 623583 h 623583"/>
                <a:gd name="connsiteX0-207" fmla="*/ 336565 w 336565"/>
                <a:gd name="connsiteY0-208" fmla="*/ 623583 h 623583"/>
                <a:gd name="connsiteX1-209" fmla="*/ 1163 w 336565"/>
                <a:gd name="connsiteY1-210" fmla="*/ 378586 h 623583"/>
                <a:gd name="connsiteX2-211" fmla="*/ 220632 w 336565"/>
                <a:gd name="connsiteY2-212" fmla="*/ 4054 h 623583"/>
                <a:gd name="connsiteX3-213" fmla="*/ 331856 w 336565"/>
                <a:gd name="connsiteY3-214" fmla="*/ 163099 h 623583"/>
                <a:gd name="connsiteX4-215" fmla="*/ 275738 w 336565"/>
                <a:gd name="connsiteY4-216" fmla="*/ 563928 h 623583"/>
                <a:gd name="connsiteX5-217" fmla="*/ 336565 w 336565"/>
                <a:gd name="connsiteY5-218" fmla="*/ 623583 h 623583"/>
                <a:gd name="connsiteX0-219" fmla="*/ 338543 w 338543"/>
                <a:gd name="connsiteY0-220" fmla="*/ 623583 h 623583"/>
                <a:gd name="connsiteX1-221" fmla="*/ 3141 w 338543"/>
                <a:gd name="connsiteY1-222" fmla="*/ 378586 h 623583"/>
                <a:gd name="connsiteX2-223" fmla="*/ 222610 w 338543"/>
                <a:gd name="connsiteY2-224" fmla="*/ 4054 h 623583"/>
                <a:gd name="connsiteX3-225" fmla="*/ 333834 w 338543"/>
                <a:gd name="connsiteY3-226" fmla="*/ 163099 h 623583"/>
                <a:gd name="connsiteX4-227" fmla="*/ 277716 w 338543"/>
                <a:gd name="connsiteY4-228" fmla="*/ 563928 h 623583"/>
                <a:gd name="connsiteX5-229" fmla="*/ 338543 w 338543"/>
                <a:gd name="connsiteY5-230" fmla="*/ 623583 h 623583"/>
                <a:gd name="connsiteX0-231" fmla="*/ 346010 w 346010"/>
                <a:gd name="connsiteY0-232" fmla="*/ 623583 h 623583"/>
                <a:gd name="connsiteX1-233" fmla="*/ 10608 w 346010"/>
                <a:gd name="connsiteY1-234" fmla="*/ 378586 h 623583"/>
                <a:gd name="connsiteX2-235" fmla="*/ 96911 w 346010"/>
                <a:gd name="connsiteY2-236" fmla="*/ 199366 h 623583"/>
                <a:gd name="connsiteX3-237" fmla="*/ 230077 w 346010"/>
                <a:gd name="connsiteY3-238" fmla="*/ 4054 h 623583"/>
                <a:gd name="connsiteX4-239" fmla="*/ 341301 w 346010"/>
                <a:gd name="connsiteY4-240" fmla="*/ 163099 h 623583"/>
                <a:gd name="connsiteX5-241" fmla="*/ 285183 w 346010"/>
                <a:gd name="connsiteY5-242" fmla="*/ 563928 h 623583"/>
                <a:gd name="connsiteX6" fmla="*/ 346010 w 346010"/>
                <a:gd name="connsiteY6" fmla="*/ 623583 h 623583"/>
                <a:gd name="connsiteX0-243" fmla="*/ 346010 w 346010"/>
                <a:gd name="connsiteY0-244" fmla="*/ 623583 h 623583"/>
                <a:gd name="connsiteX1-245" fmla="*/ 10608 w 346010"/>
                <a:gd name="connsiteY1-246" fmla="*/ 378586 h 623583"/>
                <a:gd name="connsiteX2-247" fmla="*/ 96911 w 346010"/>
                <a:gd name="connsiteY2-248" fmla="*/ 199366 h 623583"/>
                <a:gd name="connsiteX3-249" fmla="*/ 230077 w 346010"/>
                <a:gd name="connsiteY3-250" fmla="*/ 4054 h 623583"/>
                <a:gd name="connsiteX4-251" fmla="*/ 341301 w 346010"/>
                <a:gd name="connsiteY4-252" fmla="*/ 163099 h 623583"/>
                <a:gd name="connsiteX5-253" fmla="*/ 285183 w 346010"/>
                <a:gd name="connsiteY5-254" fmla="*/ 563928 h 623583"/>
                <a:gd name="connsiteX6-255" fmla="*/ 346010 w 346010"/>
                <a:gd name="connsiteY6-256" fmla="*/ 623583 h 623583"/>
                <a:gd name="connsiteX0-257" fmla="*/ 346010 w 346010"/>
                <a:gd name="connsiteY0-258" fmla="*/ 623583 h 623583"/>
                <a:gd name="connsiteX1-259" fmla="*/ 10608 w 346010"/>
                <a:gd name="connsiteY1-260" fmla="*/ 378586 h 623583"/>
                <a:gd name="connsiteX2-261" fmla="*/ 96911 w 346010"/>
                <a:gd name="connsiteY2-262" fmla="*/ 199366 h 623583"/>
                <a:gd name="connsiteX3-263" fmla="*/ 230077 w 346010"/>
                <a:gd name="connsiteY3-264" fmla="*/ 4054 h 623583"/>
                <a:gd name="connsiteX4-265" fmla="*/ 341301 w 346010"/>
                <a:gd name="connsiteY4-266" fmla="*/ 163099 h 623583"/>
                <a:gd name="connsiteX5-267" fmla="*/ 285183 w 346010"/>
                <a:gd name="connsiteY5-268" fmla="*/ 563928 h 623583"/>
                <a:gd name="connsiteX6-269" fmla="*/ 346010 w 346010"/>
                <a:gd name="connsiteY6-270" fmla="*/ 623583 h 623583"/>
                <a:gd name="connsiteX0-271" fmla="*/ 336947 w 336947"/>
                <a:gd name="connsiteY0-272" fmla="*/ 623583 h 623583"/>
                <a:gd name="connsiteX1-273" fmla="*/ 1545 w 336947"/>
                <a:gd name="connsiteY1-274" fmla="*/ 378586 h 623583"/>
                <a:gd name="connsiteX2-275" fmla="*/ 87848 w 336947"/>
                <a:gd name="connsiteY2-276" fmla="*/ 199366 h 623583"/>
                <a:gd name="connsiteX3-277" fmla="*/ 221014 w 336947"/>
                <a:gd name="connsiteY3-278" fmla="*/ 4054 h 623583"/>
                <a:gd name="connsiteX4-279" fmla="*/ 332238 w 336947"/>
                <a:gd name="connsiteY4-280" fmla="*/ 163099 h 623583"/>
                <a:gd name="connsiteX5-281" fmla="*/ 276120 w 336947"/>
                <a:gd name="connsiteY5-282" fmla="*/ 563928 h 623583"/>
                <a:gd name="connsiteX6-283" fmla="*/ 336947 w 336947"/>
                <a:gd name="connsiteY6-284" fmla="*/ 623583 h 623583"/>
                <a:gd name="connsiteX0-285" fmla="*/ 336947 w 336947"/>
                <a:gd name="connsiteY0-286" fmla="*/ 623583 h 623583"/>
                <a:gd name="connsiteX1-287" fmla="*/ 1545 w 336947"/>
                <a:gd name="connsiteY1-288" fmla="*/ 378586 h 623583"/>
                <a:gd name="connsiteX2-289" fmla="*/ 87848 w 336947"/>
                <a:gd name="connsiteY2-290" fmla="*/ 199366 h 623583"/>
                <a:gd name="connsiteX3-291" fmla="*/ 221014 w 336947"/>
                <a:gd name="connsiteY3-292" fmla="*/ 4054 h 623583"/>
                <a:gd name="connsiteX4-293" fmla="*/ 332238 w 336947"/>
                <a:gd name="connsiteY4-294" fmla="*/ 163099 h 623583"/>
                <a:gd name="connsiteX5-295" fmla="*/ 276120 w 336947"/>
                <a:gd name="connsiteY5-296" fmla="*/ 563928 h 623583"/>
                <a:gd name="connsiteX6-297" fmla="*/ 336947 w 336947"/>
                <a:gd name="connsiteY6-298" fmla="*/ 623583 h 623583"/>
                <a:gd name="connsiteX0-299" fmla="*/ 336947 w 336947"/>
                <a:gd name="connsiteY0-300" fmla="*/ 623583 h 623583"/>
                <a:gd name="connsiteX1-301" fmla="*/ 1545 w 336947"/>
                <a:gd name="connsiteY1-302" fmla="*/ 378586 h 623583"/>
                <a:gd name="connsiteX2-303" fmla="*/ 87848 w 336947"/>
                <a:gd name="connsiteY2-304" fmla="*/ 199366 h 623583"/>
                <a:gd name="connsiteX3-305" fmla="*/ 221014 w 336947"/>
                <a:gd name="connsiteY3-306" fmla="*/ 4054 h 623583"/>
                <a:gd name="connsiteX4-307" fmla="*/ 332238 w 336947"/>
                <a:gd name="connsiteY4-308" fmla="*/ 163099 h 623583"/>
                <a:gd name="connsiteX5-309" fmla="*/ 276120 w 336947"/>
                <a:gd name="connsiteY5-310" fmla="*/ 563928 h 623583"/>
                <a:gd name="connsiteX6-311" fmla="*/ 336947 w 336947"/>
                <a:gd name="connsiteY6-312" fmla="*/ 623583 h 623583"/>
                <a:gd name="connsiteX0-313" fmla="*/ 336947 w 336947"/>
                <a:gd name="connsiteY0-314" fmla="*/ 623583 h 623583"/>
                <a:gd name="connsiteX1-315" fmla="*/ 1545 w 336947"/>
                <a:gd name="connsiteY1-316" fmla="*/ 378586 h 623583"/>
                <a:gd name="connsiteX2-317" fmla="*/ 87848 w 336947"/>
                <a:gd name="connsiteY2-318" fmla="*/ 199366 h 623583"/>
                <a:gd name="connsiteX3-319" fmla="*/ 221014 w 336947"/>
                <a:gd name="connsiteY3-320" fmla="*/ 4054 h 623583"/>
                <a:gd name="connsiteX4-321" fmla="*/ 332238 w 336947"/>
                <a:gd name="connsiteY4-322" fmla="*/ 163099 h 623583"/>
                <a:gd name="connsiteX5-323" fmla="*/ 276120 w 336947"/>
                <a:gd name="connsiteY5-324" fmla="*/ 563928 h 623583"/>
                <a:gd name="connsiteX6-325" fmla="*/ 336947 w 336947"/>
                <a:gd name="connsiteY6-326" fmla="*/ 623583 h 623583"/>
                <a:gd name="connsiteX0-327" fmla="*/ 336947 w 336947"/>
                <a:gd name="connsiteY0-328" fmla="*/ 623583 h 623583"/>
                <a:gd name="connsiteX1-329" fmla="*/ 1545 w 336947"/>
                <a:gd name="connsiteY1-330" fmla="*/ 378586 h 623583"/>
                <a:gd name="connsiteX2-331" fmla="*/ 87848 w 336947"/>
                <a:gd name="connsiteY2-332" fmla="*/ 199366 h 623583"/>
                <a:gd name="connsiteX3-333" fmla="*/ 221014 w 336947"/>
                <a:gd name="connsiteY3-334" fmla="*/ 4054 h 623583"/>
                <a:gd name="connsiteX4-335" fmla="*/ 332238 w 336947"/>
                <a:gd name="connsiteY4-336" fmla="*/ 163099 h 623583"/>
                <a:gd name="connsiteX5-337" fmla="*/ 276120 w 336947"/>
                <a:gd name="connsiteY5-338" fmla="*/ 563928 h 623583"/>
                <a:gd name="connsiteX6-339" fmla="*/ 336947 w 336947"/>
                <a:gd name="connsiteY6-340" fmla="*/ 623583 h 623583"/>
                <a:gd name="connsiteX0-341" fmla="*/ 336947 w 336947"/>
                <a:gd name="connsiteY0-342" fmla="*/ 623529 h 623529"/>
                <a:gd name="connsiteX1-343" fmla="*/ 1545 w 336947"/>
                <a:gd name="connsiteY1-344" fmla="*/ 378532 h 623529"/>
                <a:gd name="connsiteX2-345" fmla="*/ 87848 w 336947"/>
                <a:gd name="connsiteY2-346" fmla="*/ 199312 h 623529"/>
                <a:gd name="connsiteX3-347" fmla="*/ 221014 w 336947"/>
                <a:gd name="connsiteY3-348" fmla="*/ 4000 h 623529"/>
                <a:gd name="connsiteX4-349" fmla="*/ 332238 w 336947"/>
                <a:gd name="connsiteY4-350" fmla="*/ 163045 h 623529"/>
                <a:gd name="connsiteX5-351" fmla="*/ 276120 w 336947"/>
                <a:gd name="connsiteY5-352" fmla="*/ 563874 h 623529"/>
                <a:gd name="connsiteX6-353" fmla="*/ 336947 w 336947"/>
                <a:gd name="connsiteY6-354" fmla="*/ 623529 h 623529"/>
                <a:gd name="connsiteX0-355" fmla="*/ 336947 w 385163"/>
                <a:gd name="connsiteY0-356" fmla="*/ 624277 h 624277"/>
                <a:gd name="connsiteX1-357" fmla="*/ 1545 w 385163"/>
                <a:gd name="connsiteY1-358" fmla="*/ 379280 h 624277"/>
                <a:gd name="connsiteX2-359" fmla="*/ 87848 w 385163"/>
                <a:gd name="connsiteY2-360" fmla="*/ 200060 h 624277"/>
                <a:gd name="connsiteX3-361" fmla="*/ 221014 w 385163"/>
                <a:gd name="connsiteY3-362" fmla="*/ 4748 h 624277"/>
                <a:gd name="connsiteX4-363" fmla="*/ 332238 w 385163"/>
                <a:gd name="connsiteY4-364" fmla="*/ 163793 h 624277"/>
                <a:gd name="connsiteX5-365" fmla="*/ 276120 w 385163"/>
                <a:gd name="connsiteY5-366" fmla="*/ 564622 h 624277"/>
                <a:gd name="connsiteX6-367" fmla="*/ 336947 w 385163"/>
                <a:gd name="connsiteY6-368" fmla="*/ 624277 h 624277"/>
                <a:gd name="connsiteX0-369" fmla="*/ 336947 w 343046"/>
                <a:gd name="connsiteY0-370" fmla="*/ 623495 h 623495"/>
                <a:gd name="connsiteX1-371" fmla="*/ 1545 w 343046"/>
                <a:gd name="connsiteY1-372" fmla="*/ 378498 h 623495"/>
                <a:gd name="connsiteX2-373" fmla="*/ 87848 w 343046"/>
                <a:gd name="connsiteY2-374" fmla="*/ 199278 h 623495"/>
                <a:gd name="connsiteX3-375" fmla="*/ 221014 w 343046"/>
                <a:gd name="connsiteY3-376" fmla="*/ 3966 h 623495"/>
                <a:gd name="connsiteX4-377" fmla="*/ 332238 w 343046"/>
                <a:gd name="connsiteY4-378" fmla="*/ 163011 h 623495"/>
                <a:gd name="connsiteX5-379" fmla="*/ 276120 w 343046"/>
                <a:gd name="connsiteY5-380" fmla="*/ 563840 h 623495"/>
                <a:gd name="connsiteX6-381" fmla="*/ 336947 w 343046"/>
                <a:gd name="connsiteY6-382" fmla="*/ 623495 h 623495"/>
                <a:gd name="connsiteX0-383" fmla="*/ 336947 w 343046"/>
                <a:gd name="connsiteY0-384" fmla="*/ 623495 h 623495"/>
                <a:gd name="connsiteX1-385" fmla="*/ 1545 w 343046"/>
                <a:gd name="connsiteY1-386" fmla="*/ 378498 h 623495"/>
                <a:gd name="connsiteX2-387" fmla="*/ 87848 w 343046"/>
                <a:gd name="connsiteY2-388" fmla="*/ 199278 h 623495"/>
                <a:gd name="connsiteX3-389" fmla="*/ 221014 w 343046"/>
                <a:gd name="connsiteY3-390" fmla="*/ 3966 h 623495"/>
                <a:gd name="connsiteX4-391" fmla="*/ 332238 w 343046"/>
                <a:gd name="connsiteY4-392" fmla="*/ 163011 h 623495"/>
                <a:gd name="connsiteX5-393" fmla="*/ 276120 w 343046"/>
                <a:gd name="connsiteY5-394" fmla="*/ 563840 h 623495"/>
                <a:gd name="connsiteX6-395" fmla="*/ 336947 w 343046"/>
                <a:gd name="connsiteY6-396" fmla="*/ 623495 h 623495"/>
                <a:gd name="connsiteX0-397" fmla="*/ 333917 w 340016"/>
                <a:gd name="connsiteY0-398" fmla="*/ 623495 h 623495"/>
                <a:gd name="connsiteX1-399" fmla="*/ 1614 w 340016"/>
                <a:gd name="connsiteY1-400" fmla="*/ 387503 h 623495"/>
                <a:gd name="connsiteX2-401" fmla="*/ 84818 w 340016"/>
                <a:gd name="connsiteY2-402" fmla="*/ 199278 h 623495"/>
                <a:gd name="connsiteX3-403" fmla="*/ 217984 w 340016"/>
                <a:gd name="connsiteY3-404" fmla="*/ 3966 h 623495"/>
                <a:gd name="connsiteX4-405" fmla="*/ 329208 w 340016"/>
                <a:gd name="connsiteY4-406" fmla="*/ 163011 h 623495"/>
                <a:gd name="connsiteX5-407" fmla="*/ 273090 w 340016"/>
                <a:gd name="connsiteY5-408" fmla="*/ 563840 h 623495"/>
                <a:gd name="connsiteX6-409" fmla="*/ 333917 w 340016"/>
                <a:gd name="connsiteY6-410" fmla="*/ 623495 h 623495"/>
                <a:gd name="connsiteX0-411" fmla="*/ 336659 w 342758"/>
                <a:gd name="connsiteY0-412" fmla="*/ 623495 h 623495"/>
                <a:gd name="connsiteX1-413" fmla="*/ 1550 w 342758"/>
                <a:gd name="connsiteY1-414" fmla="*/ 408616 h 623495"/>
                <a:gd name="connsiteX2-415" fmla="*/ 87560 w 342758"/>
                <a:gd name="connsiteY2-416" fmla="*/ 199278 h 623495"/>
                <a:gd name="connsiteX3-417" fmla="*/ 220726 w 342758"/>
                <a:gd name="connsiteY3-418" fmla="*/ 3966 h 623495"/>
                <a:gd name="connsiteX4-419" fmla="*/ 331950 w 342758"/>
                <a:gd name="connsiteY4-420" fmla="*/ 163011 h 623495"/>
                <a:gd name="connsiteX5-421" fmla="*/ 275832 w 342758"/>
                <a:gd name="connsiteY5-422" fmla="*/ 563840 h 623495"/>
                <a:gd name="connsiteX6-423" fmla="*/ 336659 w 342758"/>
                <a:gd name="connsiteY6-424" fmla="*/ 623495 h 623495"/>
                <a:gd name="connsiteX0-425" fmla="*/ 337051 w 343150"/>
                <a:gd name="connsiteY0-426" fmla="*/ 623495 h 623495"/>
                <a:gd name="connsiteX1-427" fmla="*/ 1942 w 343150"/>
                <a:gd name="connsiteY1-428" fmla="*/ 408616 h 623495"/>
                <a:gd name="connsiteX2-429" fmla="*/ 87952 w 343150"/>
                <a:gd name="connsiteY2-430" fmla="*/ 199278 h 623495"/>
                <a:gd name="connsiteX3-431" fmla="*/ 221118 w 343150"/>
                <a:gd name="connsiteY3-432" fmla="*/ 3966 h 623495"/>
                <a:gd name="connsiteX4-433" fmla="*/ 332342 w 343150"/>
                <a:gd name="connsiteY4-434" fmla="*/ 163011 h 623495"/>
                <a:gd name="connsiteX5-435" fmla="*/ 276224 w 343150"/>
                <a:gd name="connsiteY5-436" fmla="*/ 563840 h 623495"/>
                <a:gd name="connsiteX6-437" fmla="*/ 337051 w 343150"/>
                <a:gd name="connsiteY6-438" fmla="*/ 623495 h 623495"/>
                <a:gd name="connsiteX0-439" fmla="*/ 337051 w 343150"/>
                <a:gd name="connsiteY0-440" fmla="*/ 623495 h 623495"/>
                <a:gd name="connsiteX1-441" fmla="*/ 1942 w 343150"/>
                <a:gd name="connsiteY1-442" fmla="*/ 408616 h 623495"/>
                <a:gd name="connsiteX2-443" fmla="*/ 87952 w 343150"/>
                <a:gd name="connsiteY2-444" fmla="*/ 199278 h 623495"/>
                <a:gd name="connsiteX3-445" fmla="*/ 221118 w 343150"/>
                <a:gd name="connsiteY3-446" fmla="*/ 3966 h 623495"/>
                <a:gd name="connsiteX4-447" fmla="*/ 332342 w 343150"/>
                <a:gd name="connsiteY4-448" fmla="*/ 163011 h 623495"/>
                <a:gd name="connsiteX5-449" fmla="*/ 276224 w 343150"/>
                <a:gd name="connsiteY5-450" fmla="*/ 563840 h 623495"/>
                <a:gd name="connsiteX6-451" fmla="*/ 337051 w 343150"/>
                <a:gd name="connsiteY6-452" fmla="*/ 623495 h 623495"/>
                <a:gd name="connsiteX0-453" fmla="*/ 333918 w 340017"/>
                <a:gd name="connsiteY0-454" fmla="*/ 623495 h 623495"/>
                <a:gd name="connsiteX1-455" fmla="*/ 2056 w 340017"/>
                <a:gd name="connsiteY1-456" fmla="*/ 432682 h 623495"/>
                <a:gd name="connsiteX2-457" fmla="*/ 84819 w 340017"/>
                <a:gd name="connsiteY2-458" fmla="*/ 199278 h 623495"/>
                <a:gd name="connsiteX3-459" fmla="*/ 217985 w 340017"/>
                <a:gd name="connsiteY3-460" fmla="*/ 3966 h 623495"/>
                <a:gd name="connsiteX4-461" fmla="*/ 329209 w 340017"/>
                <a:gd name="connsiteY4-462" fmla="*/ 163011 h 623495"/>
                <a:gd name="connsiteX5-463" fmla="*/ 273091 w 340017"/>
                <a:gd name="connsiteY5-464" fmla="*/ 563840 h 623495"/>
                <a:gd name="connsiteX6-465" fmla="*/ 333918 w 340017"/>
                <a:gd name="connsiteY6-466" fmla="*/ 623495 h 623495"/>
                <a:gd name="connsiteX0-467" fmla="*/ 334739 w 340838"/>
                <a:gd name="connsiteY0-468" fmla="*/ 623495 h 623495"/>
                <a:gd name="connsiteX1-469" fmla="*/ 2877 w 340838"/>
                <a:gd name="connsiteY1-470" fmla="*/ 432682 h 623495"/>
                <a:gd name="connsiteX2-471" fmla="*/ 85640 w 340838"/>
                <a:gd name="connsiteY2-472" fmla="*/ 199278 h 623495"/>
                <a:gd name="connsiteX3-473" fmla="*/ 218806 w 340838"/>
                <a:gd name="connsiteY3-474" fmla="*/ 3966 h 623495"/>
                <a:gd name="connsiteX4-475" fmla="*/ 330030 w 340838"/>
                <a:gd name="connsiteY4-476" fmla="*/ 163011 h 623495"/>
                <a:gd name="connsiteX5-477" fmla="*/ 273912 w 340838"/>
                <a:gd name="connsiteY5-478" fmla="*/ 563840 h 623495"/>
                <a:gd name="connsiteX6-479" fmla="*/ 334739 w 340838"/>
                <a:gd name="connsiteY6-480" fmla="*/ 623495 h 62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 ang="0">
                  <a:pos x="connsiteX6-255" y="connsiteY6-256"/>
                </a:cxn>
              </a:cxnLst>
              <a:rect l="l" t="t" r="r" b="b"/>
              <a:pathLst>
                <a:path w="340838" h="623495">
                  <a:moveTo>
                    <a:pt x="334739" y="623495"/>
                  </a:moveTo>
                  <a:cubicBezTo>
                    <a:pt x="117743" y="623495"/>
                    <a:pt x="14975" y="498400"/>
                    <a:pt x="2877" y="432682"/>
                  </a:cubicBezTo>
                  <a:cubicBezTo>
                    <a:pt x="-9221" y="366964"/>
                    <a:pt x="16545" y="247709"/>
                    <a:pt x="85640" y="199278"/>
                  </a:cubicBezTo>
                  <a:cubicBezTo>
                    <a:pt x="114281" y="172328"/>
                    <a:pt x="191600" y="161494"/>
                    <a:pt x="218806" y="3966"/>
                  </a:cubicBezTo>
                  <a:cubicBezTo>
                    <a:pt x="278676" y="-20573"/>
                    <a:pt x="372840" y="73209"/>
                    <a:pt x="330030" y="163011"/>
                  </a:cubicBezTo>
                  <a:cubicBezTo>
                    <a:pt x="287220" y="252813"/>
                    <a:pt x="88169" y="349703"/>
                    <a:pt x="273912" y="563840"/>
                  </a:cubicBezTo>
                  <a:cubicBezTo>
                    <a:pt x="273912" y="563841"/>
                    <a:pt x="334739" y="623494"/>
                    <a:pt x="334739" y="623495"/>
                  </a:cubicBezTo>
                  <a:close/>
                </a:path>
              </a:pathLst>
            </a:custGeom>
            <a:solidFill>
              <a:srgbClr val="6832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20" name="椭圆 19"/>
            <p:cNvSpPr>
              <a:spLocks noChangeAspect="1"/>
            </p:cNvSpPr>
            <p:nvPr/>
          </p:nvSpPr>
          <p:spPr>
            <a:xfrm>
              <a:off x="4729425" y="44018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21" name="任意多边形 20"/>
            <p:cNvSpPr/>
            <p:nvPr/>
          </p:nvSpPr>
          <p:spPr>
            <a:xfrm rot="17339572">
              <a:off x="4847546" y="461482"/>
              <a:ext cx="266184" cy="468390"/>
            </a:xfrm>
            <a:custGeom>
              <a:avLst/>
              <a:gdLst>
                <a:gd name="connsiteX0" fmla="*/ 197317 w 266184"/>
                <a:gd name="connsiteY0" fmla="*/ 0 h 468390"/>
                <a:gd name="connsiteX1" fmla="*/ 191542 w 266184"/>
                <a:gd name="connsiteY1" fmla="*/ 8167 h 468390"/>
                <a:gd name="connsiteX2" fmla="*/ 124421 w 266184"/>
                <a:gd name="connsiteY2" fmla="*/ 56856 h 468390"/>
                <a:gd name="connsiteX3" fmla="*/ 41658 w 266184"/>
                <a:gd name="connsiteY3" fmla="*/ 290260 h 468390"/>
                <a:gd name="connsiteX4" fmla="*/ 231823 w 266184"/>
                <a:gd name="connsiteY4" fmla="*/ 460501 h 468390"/>
                <a:gd name="connsiteX5" fmla="*/ 266184 w 266184"/>
                <a:gd name="connsiteY5" fmla="*/ 468390 h 468390"/>
                <a:gd name="connsiteX6" fmla="*/ 258674 w 266184"/>
                <a:gd name="connsiteY6" fmla="*/ 467847 h 468390"/>
                <a:gd name="connsiteX7" fmla="*/ 2877 w 266184"/>
                <a:gd name="connsiteY7" fmla="*/ 282537 h 468390"/>
                <a:gd name="connsiteX8" fmla="*/ 85640 w 266184"/>
                <a:gd name="connsiteY8" fmla="*/ 49133 h 468390"/>
                <a:gd name="connsiteX9" fmla="*/ 114704 w 266184"/>
                <a:gd name="connsiteY9" fmla="*/ 29398 h 468390"/>
                <a:gd name="connsiteX10" fmla="*/ 117018 w 266184"/>
                <a:gd name="connsiteY10" fmla="*/ 27638 h 46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184" h="468390">
                  <a:moveTo>
                    <a:pt x="197317" y="0"/>
                  </a:moveTo>
                  <a:lnTo>
                    <a:pt x="191542" y="8167"/>
                  </a:lnTo>
                  <a:cubicBezTo>
                    <a:pt x="165232" y="33935"/>
                    <a:pt x="138742" y="43381"/>
                    <a:pt x="124421" y="56856"/>
                  </a:cubicBezTo>
                  <a:cubicBezTo>
                    <a:pt x="55326" y="105287"/>
                    <a:pt x="29560" y="224542"/>
                    <a:pt x="41658" y="290260"/>
                  </a:cubicBezTo>
                  <a:cubicBezTo>
                    <a:pt x="50731" y="339549"/>
                    <a:pt x="110807" y="422237"/>
                    <a:pt x="231823" y="460501"/>
                  </a:cubicBezTo>
                  <a:lnTo>
                    <a:pt x="266184" y="468390"/>
                  </a:lnTo>
                  <a:lnTo>
                    <a:pt x="258674" y="467847"/>
                  </a:lnTo>
                  <a:cubicBezTo>
                    <a:pt x="93468" y="443004"/>
                    <a:pt x="13463" y="340040"/>
                    <a:pt x="2877" y="282537"/>
                  </a:cubicBezTo>
                  <a:cubicBezTo>
                    <a:pt x="-9221" y="216819"/>
                    <a:pt x="16545" y="97564"/>
                    <a:pt x="85640" y="49133"/>
                  </a:cubicBezTo>
                  <a:cubicBezTo>
                    <a:pt x="92800" y="42396"/>
                    <a:pt x="103003" y="36665"/>
                    <a:pt x="114704" y="29398"/>
                  </a:cubicBezTo>
                  <a:lnTo>
                    <a:pt x="117018" y="27638"/>
                  </a:lnTo>
                  <a:close/>
                </a:path>
              </a:pathLst>
            </a:custGeom>
            <a:solidFill>
              <a:srgbClr val="391B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22" name="等腰三角形 31"/>
            <p:cNvSpPr/>
            <p:nvPr/>
          </p:nvSpPr>
          <p:spPr>
            <a:xfrm rot="11877699">
              <a:off x="4820139" y="575258"/>
              <a:ext cx="192071" cy="618679"/>
            </a:xfrm>
            <a:custGeom>
              <a:avLst/>
              <a:gdLst>
                <a:gd name="connsiteX0" fmla="*/ 0 w 197585"/>
                <a:gd name="connsiteY0" fmla="*/ 589355 h 589355"/>
                <a:gd name="connsiteX1" fmla="*/ 98793 w 197585"/>
                <a:gd name="connsiteY1" fmla="*/ 0 h 589355"/>
                <a:gd name="connsiteX2" fmla="*/ 197585 w 197585"/>
                <a:gd name="connsiteY2" fmla="*/ 589355 h 589355"/>
                <a:gd name="connsiteX3" fmla="*/ 0 w 197585"/>
                <a:gd name="connsiteY3" fmla="*/ 589355 h 589355"/>
                <a:gd name="connsiteX0-1" fmla="*/ 0 w 192071"/>
                <a:gd name="connsiteY0-2" fmla="*/ 589355 h 618679"/>
                <a:gd name="connsiteX1-3" fmla="*/ 98793 w 192071"/>
                <a:gd name="connsiteY1-4" fmla="*/ 0 h 618679"/>
                <a:gd name="connsiteX2-5" fmla="*/ 192071 w 192071"/>
                <a:gd name="connsiteY2-6" fmla="*/ 618679 h 618679"/>
                <a:gd name="connsiteX3-7" fmla="*/ 0 w 192071"/>
                <a:gd name="connsiteY3-8" fmla="*/ 589355 h 618679"/>
                <a:gd name="connsiteX0-9" fmla="*/ 0 w 192071"/>
                <a:gd name="connsiteY0-10" fmla="*/ 589355 h 618679"/>
                <a:gd name="connsiteX1-11" fmla="*/ 98793 w 192071"/>
                <a:gd name="connsiteY1-12" fmla="*/ 0 h 618679"/>
                <a:gd name="connsiteX2-13" fmla="*/ 192071 w 192071"/>
                <a:gd name="connsiteY2-14" fmla="*/ 618679 h 618679"/>
                <a:gd name="connsiteX3-15" fmla="*/ 0 w 192071"/>
                <a:gd name="connsiteY3-16" fmla="*/ 589355 h 618679"/>
                <a:gd name="connsiteX0-17" fmla="*/ 0 w 192071"/>
                <a:gd name="connsiteY0-18" fmla="*/ 589355 h 618679"/>
                <a:gd name="connsiteX1-19" fmla="*/ 98793 w 192071"/>
                <a:gd name="connsiteY1-20" fmla="*/ 0 h 618679"/>
                <a:gd name="connsiteX2-21" fmla="*/ 192071 w 192071"/>
                <a:gd name="connsiteY2-22" fmla="*/ 618679 h 618679"/>
                <a:gd name="connsiteX3-23" fmla="*/ 0 w 192071"/>
                <a:gd name="connsiteY3-24" fmla="*/ 589355 h 618679"/>
                <a:gd name="connsiteX0-25" fmla="*/ 0 w 192071"/>
                <a:gd name="connsiteY0-26" fmla="*/ 589355 h 618679"/>
                <a:gd name="connsiteX1-27" fmla="*/ 98793 w 192071"/>
                <a:gd name="connsiteY1-28" fmla="*/ 0 h 618679"/>
                <a:gd name="connsiteX2-29" fmla="*/ 192071 w 192071"/>
                <a:gd name="connsiteY2-30" fmla="*/ 618679 h 618679"/>
                <a:gd name="connsiteX3-31" fmla="*/ 0 w 192071"/>
                <a:gd name="connsiteY3-32" fmla="*/ 589355 h 618679"/>
                <a:gd name="connsiteX0-33" fmla="*/ 0 w 192071"/>
                <a:gd name="connsiteY0-34" fmla="*/ 589355 h 618679"/>
                <a:gd name="connsiteX1-35" fmla="*/ 98793 w 192071"/>
                <a:gd name="connsiteY1-36" fmla="*/ 0 h 618679"/>
                <a:gd name="connsiteX2-37" fmla="*/ 192071 w 192071"/>
                <a:gd name="connsiteY2-38" fmla="*/ 618679 h 618679"/>
                <a:gd name="connsiteX3-39" fmla="*/ 0 w 192071"/>
                <a:gd name="connsiteY3-40" fmla="*/ 589355 h 618679"/>
              </a:gdLst>
              <a:ahLst/>
              <a:cxnLst>
                <a:cxn ang="0">
                  <a:pos x="connsiteX0-1" y="connsiteY0-2"/>
                </a:cxn>
                <a:cxn ang="0">
                  <a:pos x="connsiteX1-3" y="connsiteY1-4"/>
                </a:cxn>
                <a:cxn ang="0">
                  <a:pos x="connsiteX2-5" y="connsiteY2-6"/>
                </a:cxn>
                <a:cxn ang="0">
                  <a:pos x="connsiteX3-7" y="connsiteY3-8"/>
                </a:cxn>
              </a:cxnLst>
              <a:rect l="l" t="t" r="r" b="b"/>
              <a:pathLst>
                <a:path w="192071" h="618679">
                  <a:moveTo>
                    <a:pt x="0" y="589355"/>
                  </a:moveTo>
                  <a:lnTo>
                    <a:pt x="98793" y="0"/>
                  </a:lnTo>
                  <a:lnTo>
                    <a:pt x="192071" y="618679"/>
                  </a:lnTo>
                  <a:cubicBezTo>
                    <a:pt x="114891" y="560601"/>
                    <a:pt x="71069" y="566807"/>
                    <a:pt x="0" y="58935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grpSp>
        <p:nvGrpSpPr>
          <p:cNvPr id="23" name="组合 22"/>
          <p:cNvGrpSpPr/>
          <p:nvPr/>
        </p:nvGrpSpPr>
        <p:grpSpPr>
          <a:xfrm>
            <a:off x="1470726" y="5733959"/>
            <a:ext cx="757131" cy="425566"/>
            <a:chOff x="1840820" y="6257325"/>
            <a:chExt cx="757131" cy="425566"/>
          </a:xfrm>
        </p:grpSpPr>
        <p:sp>
          <p:nvSpPr>
            <p:cNvPr id="24" name="新月形 50"/>
            <p:cNvSpPr/>
            <p:nvPr/>
          </p:nvSpPr>
          <p:spPr>
            <a:xfrm rot="16200000">
              <a:off x="2037967" y="6114836"/>
              <a:ext cx="417495" cy="702473"/>
            </a:xfrm>
            <a:custGeom>
              <a:avLst/>
              <a:gdLst>
                <a:gd name="connsiteX0" fmla="*/ 407194 w 407194"/>
                <a:gd name="connsiteY0" fmla="*/ 664370 h 664370"/>
                <a:gd name="connsiteX1" fmla="*/ 0 w 407194"/>
                <a:gd name="connsiteY1" fmla="*/ 332185 h 664370"/>
                <a:gd name="connsiteX2" fmla="*/ 407194 w 407194"/>
                <a:gd name="connsiteY2" fmla="*/ 0 h 664370"/>
                <a:gd name="connsiteX3" fmla="*/ 139302 w 407194"/>
                <a:gd name="connsiteY3" fmla="*/ 332185 h 664370"/>
                <a:gd name="connsiteX4" fmla="*/ 407194 w 407194"/>
                <a:gd name="connsiteY4" fmla="*/ 664370 h 664370"/>
                <a:gd name="connsiteX0-1" fmla="*/ 407713 w 407713"/>
                <a:gd name="connsiteY0-2" fmla="*/ 664370 h 664370"/>
                <a:gd name="connsiteX1-3" fmla="*/ 519 w 407713"/>
                <a:gd name="connsiteY1-4" fmla="*/ 332185 h 664370"/>
                <a:gd name="connsiteX2-5" fmla="*/ 348182 w 407713"/>
                <a:gd name="connsiteY2-6" fmla="*/ 0 h 664370"/>
                <a:gd name="connsiteX3-7" fmla="*/ 139821 w 407713"/>
                <a:gd name="connsiteY3-8" fmla="*/ 332185 h 664370"/>
                <a:gd name="connsiteX4-9" fmla="*/ 407713 w 407713"/>
                <a:gd name="connsiteY4-10" fmla="*/ 664370 h 664370"/>
                <a:gd name="connsiteX0-11" fmla="*/ 421347 w 421347"/>
                <a:gd name="connsiteY0-12" fmla="*/ 664370 h 671664"/>
                <a:gd name="connsiteX1-13" fmla="*/ 102261 w 421347"/>
                <a:gd name="connsiteY1-14" fmla="*/ 566738 h 671664"/>
                <a:gd name="connsiteX2-15" fmla="*/ 14153 w 421347"/>
                <a:gd name="connsiteY2-16" fmla="*/ 332185 h 671664"/>
                <a:gd name="connsiteX3-17" fmla="*/ 361816 w 421347"/>
                <a:gd name="connsiteY3-18" fmla="*/ 0 h 671664"/>
                <a:gd name="connsiteX4-19" fmla="*/ 153455 w 421347"/>
                <a:gd name="connsiteY4-20" fmla="*/ 332185 h 671664"/>
                <a:gd name="connsiteX5" fmla="*/ 421347 w 421347"/>
                <a:gd name="connsiteY5" fmla="*/ 664370 h 671664"/>
                <a:gd name="connsiteX0-21" fmla="*/ 338000 w 361816"/>
                <a:gd name="connsiteY0-22" fmla="*/ 671516 h 678329"/>
                <a:gd name="connsiteX1-23" fmla="*/ 102261 w 361816"/>
                <a:gd name="connsiteY1-24" fmla="*/ 566738 h 678329"/>
                <a:gd name="connsiteX2-25" fmla="*/ 14153 w 361816"/>
                <a:gd name="connsiteY2-26" fmla="*/ 332185 h 678329"/>
                <a:gd name="connsiteX3-27" fmla="*/ 361816 w 361816"/>
                <a:gd name="connsiteY3-28" fmla="*/ 0 h 678329"/>
                <a:gd name="connsiteX4-29" fmla="*/ 153455 w 361816"/>
                <a:gd name="connsiteY4-30" fmla="*/ 332185 h 678329"/>
                <a:gd name="connsiteX5-31" fmla="*/ 338000 w 361816"/>
                <a:gd name="connsiteY5-32" fmla="*/ 671516 h 678329"/>
                <a:gd name="connsiteX0-33" fmla="*/ 338000 w 429503"/>
                <a:gd name="connsiteY0-34" fmla="*/ 671516 h 678329"/>
                <a:gd name="connsiteX1-35" fmla="*/ 102261 w 429503"/>
                <a:gd name="connsiteY1-36" fmla="*/ 566738 h 678329"/>
                <a:gd name="connsiteX2-37" fmla="*/ 14153 w 429503"/>
                <a:gd name="connsiteY2-38" fmla="*/ 332185 h 678329"/>
                <a:gd name="connsiteX3-39" fmla="*/ 361816 w 429503"/>
                <a:gd name="connsiteY3-40" fmla="*/ 0 h 678329"/>
                <a:gd name="connsiteX4-41" fmla="*/ 153455 w 429503"/>
                <a:gd name="connsiteY4-42" fmla="*/ 332185 h 678329"/>
                <a:gd name="connsiteX5-43" fmla="*/ 423729 w 429503"/>
                <a:gd name="connsiteY5-44" fmla="*/ 545306 h 678329"/>
                <a:gd name="connsiteX6" fmla="*/ 338000 w 429503"/>
                <a:gd name="connsiteY6" fmla="*/ 671516 h 678329"/>
                <a:gd name="connsiteX0-45" fmla="*/ 338000 w 429503"/>
                <a:gd name="connsiteY0-46" fmla="*/ 671516 h 678329"/>
                <a:gd name="connsiteX1-47" fmla="*/ 102261 w 429503"/>
                <a:gd name="connsiteY1-48" fmla="*/ 566738 h 678329"/>
                <a:gd name="connsiteX2-49" fmla="*/ 14153 w 429503"/>
                <a:gd name="connsiteY2-50" fmla="*/ 332185 h 678329"/>
                <a:gd name="connsiteX3-51" fmla="*/ 361816 w 429503"/>
                <a:gd name="connsiteY3-52" fmla="*/ 0 h 678329"/>
                <a:gd name="connsiteX4-53" fmla="*/ 170123 w 429503"/>
                <a:gd name="connsiteY4-54" fmla="*/ 346473 h 678329"/>
                <a:gd name="connsiteX5-55" fmla="*/ 423729 w 429503"/>
                <a:gd name="connsiteY5-56" fmla="*/ 545306 h 678329"/>
                <a:gd name="connsiteX6-57" fmla="*/ 338000 w 429503"/>
                <a:gd name="connsiteY6-58" fmla="*/ 671516 h 678329"/>
                <a:gd name="connsiteX0-59" fmla="*/ 338000 w 429503"/>
                <a:gd name="connsiteY0-60" fmla="*/ 688185 h 694083"/>
                <a:gd name="connsiteX1-61" fmla="*/ 102261 w 429503"/>
                <a:gd name="connsiteY1-62" fmla="*/ 566738 h 694083"/>
                <a:gd name="connsiteX2-63" fmla="*/ 14153 w 429503"/>
                <a:gd name="connsiteY2-64" fmla="*/ 332185 h 694083"/>
                <a:gd name="connsiteX3-65" fmla="*/ 361816 w 429503"/>
                <a:gd name="connsiteY3-66" fmla="*/ 0 h 694083"/>
                <a:gd name="connsiteX4-67" fmla="*/ 170123 w 429503"/>
                <a:gd name="connsiteY4-68" fmla="*/ 346473 h 694083"/>
                <a:gd name="connsiteX5-69" fmla="*/ 423729 w 429503"/>
                <a:gd name="connsiteY5-70" fmla="*/ 545306 h 694083"/>
                <a:gd name="connsiteX6-71" fmla="*/ 338000 w 429503"/>
                <a:gd name="connsiteY6-72" fmla="*/ 688185 h 694083"/>
                <a:gd name="connsiteX0-73" fmla="*/ 338000 w 429503"/>
                <a:gd name="connsiteY0-74" fmla="*/ 688185 h 688185"/>
                <a:gd name="connsiteX1-75" fmla="*/ 102261 w 429503"/>
                <a:gd name="connsiteY1-76" fmla="*/ 566738 h 688185"/>
                <a:gd name="connsiteX2-77" fmla="*/ 14153 w 429503"/>
                <a:gd name="connsiteY2-78" fmla="*/ 332185 h 688185"/>
                <a:gd name="connsiteX3-79" fmla="*/ 361816 w 429503"/>
                <a:gd name="connsiteY3-80" fmla="*/ 0 h 688185"/>
                <a:gd name="connsiteX4-81" fmla="*/ 170123 w 429503"/>
                <a:gd name="connsiteY4-82" fmla="*/ 346473 h 688185"/>
                <a:gd name="connsiteX5-83" fmla="*/ 423729 w 429503"/>
                <a:gd name="connsiteY5-84" fmla="*/ 545306 h 688185"/>
                <a:gd name="connsiteX6-85" fmla="*/ 338000 w 429503"/>
                <a:gd name="connsiteY6-86" fmla="*/ 688185 h 688185"/>
                <a:gd name="connsiteX0-87" fmla="*/ 328475 w 429091"/>
                <a:gd name="connsiteY0-88" fmla="*/ 702473 h 702473"/>
                <a:gd name="connsiteX1-89" fmla="*/ 102261 w 429091"/>
                <a:gd name="connsiteY1-90" fmla="*/ 566738 h 702473"/>
                <a:gd name="connsiteX2-91" fmla="*/ 14153 w 429091"/>
                <a:gd name="connsiteY2-92" fmla="*/ 332185 h 702473"/>
                <a:gd name="connsiteX3-93" fmla="*/ 361816 w 429091"/>
                <a:gd name="connsiteY3-94" fmla="*/ 0 h 702473"/>
                <a:gd name="connsiteX4-95" fmla="*/ 170123 w 429091"/>
                <a:gd name="connsiteY4-96" fmla="*/ 346473 h 702473"/>
                <a:gd name="connsiteX5-97" fmla="*/ 423729 w 429091"/>
                <a:gd name="connsiteY5-98" fmla="*/ 545306 h 702473"/>
                <a:gd name="connsiteX6-99" fmla="*/ 328475 w 429091"/>
                <a:gd name="connsiteY6-100" fmla="*/ 702473 h 702473"/>
                <a:gd name="connsiteX0-101" fmla="*/ 328475 w 429091"/>
                <a:gd name="connsiteY0-102" fmla="*/ 702473 h 702473"/>
                <a:gd name="connsiteX1-103" fmla="*/ 102261 w 429091"/>
                <a:gd name="connsiteY1-104" fmla="*/ 566738 h 702473"/>
                <a:gd name="connsiteX2-105" fmla="*/ 14153 w 429091"/>
                <a:gd name="connsiteY2-106" fmla="*/ 332185 h 702473"/>
                <a:gd name="connsiteX3-107" fmla="*/ 361816 w 429091"/>
                <a:gd name="connsiteY3-108" fmla="*/ 0 h 702473"/>
                <a:gd name="connsiteX4-109" fmla="*/ 170123 w 429091"/>
                <a:gd name="connsiteY4-110" fmla="*/ 346473 h 702473"/>
                <a:gd name="connsiteX5-111" fmla="*/ 423729 w 429091"/>
                <a:gd name="connsiteY5-112" fmla="*/ 545306 h 702473"/>
                <a:gd name="connsiteX6-113" fmla="*/ 328475 w 429091"/>
                <a:gd name="connsiteY6-114" fmla="*/ 702473 h 702473"/>
                <a:gd name="connsiteX0-115" fmla="*/ 316879 w 417495"/>
                <a:gd name="connsiteY0-116" fmla="*/ 702473 h 702473"/>
                <a:gd name="connsiteX1-117" fmla="*/ 90665 w 417495"/>
                <a:gd name="connsiteY1-118" fmla="*/ 566738 h 702473"/>
                <a:gd name="connsiteX2-119" fmla="*/ 2557 w 417495"/>
                <a:gd name="connsiteY2-120" fmla="*/ 332185 h 702473"/>
                <a:gd name="connsiteX3-121" fmla="*/ 350220 w 417495"/>
                <a:gd name="connsiteY3-122" fmla="*/ 0 h 702473"/>
                <a:gd name="connsiteX4-123" fmla="*/ 158527 w 417495"/>
                <a:gd name="connsiteY4-124" fmla="*/ 346473 h 702473"/>
                <a:gd name="connsiteX5-125" fmla="*/ 412133 w 417495"/>
                <a:gd name="connsiteY5-126" fmla="*/ 545306 h 702473"/>
                <a:gd name="connsiteX6-127" fmla="*/ 316879 w 417495"/>
                <a:gd name="connsiteY6-128" fmla="*/ 702473 h 702473"/>
                <a:gd name="connsiteX0-129" fmla="*/ 316879 w 417495"/>
                <a:gd name="connsiteY0-130" fmla="*/ 702473 h 702473"/>
                <a:gd name="connsiteX1-131" fmla="*/ 90665 w 417495"/>
                <a:gd name="connsiteY1-132" fmla="*/ 566738 h 702473"/>
                <a:gd name="connsiteX2-133" fmla="*/ 2557 w 417495"/>
                <a:gd name="connsiteY2-134" fmla="*/ 332185 h 702473"/>
                <a:gd name="connsiteX3-135" fmla="*/ 350220 w 417495"/>
                <a:gd name="connsiteY3-136" fmla="*/ 0 h 702473"/>
                <a:gd name="connsiteX4-137" fmla="*/ 158527 w 417495"/>
                <a:gd name="connsiteY4-138" fmla="*/ 346473 h 702473"/>
                <a:gd name="connsiteX5-139" fmla="*/ 412133 w 417495"/>
                <a:gd name="connsiteY5-140" fmla="*/ 545306 h 702473"/>
                <a:gd name="connsiteX6-141" fmla="*/ 316879 w 417495"/>
                <a:gd name="connsiteY6-142" fmla="*/ 702473 h 702473"/>
                <a:gd name="connsiteX0-143" fmla="*/ 316879 w 417495"/>
                <a:gd name="connsiteY0-144" fmla="*/ 702473 h 702473"/>
                <a:gd name="connsiteX1-145" fmla="*/ 90665 w 417495"/>
                <a:gd name="connsiteY1-146" fmla="*/ 566738 h 702473"/>
                <a:gd name="connsiteX2-147" fmla="*/ 2557 w 417495"/>
                <a:gd name="connsiteY2-148" fmla="*/ 332185 h 702473"/>
                <a:gd name="connsiteX3-149" fmla="*/ 350220 w 417495"/>
                <a:gd name="connsiteY3-150" fmla="*/ 0 h 702473"/>
                <a:gd name="connsiteX4-151" fmla="*/ 149002 w 417495"/>
                <a:gd name="connsiteY4-152" fmla="*/ 348855 h 702473"/>
                <a:gd name="connsiteX5-153" fmla="*/ 412133 w 417495"/>
                <a:gd name="connsiteY5-154" fmla="*/ 545306 h 702473"/>
                <a:gd name="connsiteX6-155" fmla="*/ 316879 w 417495"/>
                <a:gd name="connsiteY6-156" fmla="*/ 702473 h 702473"/>
                <a:gd name="connsiteX0-157" fmla="*/ 316879 w 417495"/>
                <a:gd name="connsiteY0-158" fmla="*/ 702473 h 702473"/>
                <a:gd name="connsiteX1-159" fmla="*/ 90665 w 417495"/>
                <a:gd name="connsiteY1-160" fmla="*/ 566738 h 702473"/>
                <a:gd name="connsiteX2-161" fmla="*/ 2557 w 417495"/>
                <a:gd name="connsiteY2-162" fmla="*/ 332185 h 702473"/>
                <a:gd name="connsiteX3-163" fmla="*/ 350220 w 417495"/>
                <a:gd name="connsiteY3-164" fmla="*/ 0 h 702473"/>
                <a:gd name="connsiteX4-165" fmla="*/ 149002 w 417495"/>
                <a:gd name="connsiteY4-166" fmla="*/ 348855 h 702473"/>
                <a:gd name="connsiteX5-167" fmla="*/ 412133 w 417495"/>
                <a:gd name="connsiteY5-168" fmla="*/ 545306 h 702473"/>
                <a:gd name="connsiteX6-169" fmla="*/ 316879 w 417495"/>
                <a:gd name="connsiteY6-170" fmla="*/ 702473 h 702473"/>
                <a:gd name="connsiteX0-171" fmla="*/ 316879 w 417495"/>
                <a:gd name="connsiteY0-172" fmla="*/ 702473 h 702473"/>
                <a:gd name="connsiteX1-173" fmla="*/ 90665 w 417495"/>
                <a:gd name="connsiteY1-174" fmla="*/ 566738 h 702473"/>
                <a:gd name="connsiteX2-175" fmla="*/ 2557 w 417495"/>
                <a:gd name="connsiteY2-176" fmla="*/ 332185 h 702473"/>
                <a:gd name="connsiteX3-177" fmla="*/ 350220 w 417495"/>
                <a:gd name="connsiteY3-178" fmla="*/ 0 h 702473"/>
                <a:gd name="connsiteX4-179" fmla="*/ 149002 w 417495"/>
                <a:gd name="connsiteY4-180" fmla="*/ 348855 h 702473"/>
                <a:gd name="connsiteX5-181" fmla="*/ 412133 w 417495"/>
                <a:gd name="connsiteY5-182" fmla="*/ 545306 h 702473"/>
                <a:gd name="connsiteX6-183" fmla="*/ 316879 w 417495"/>
                <a:gd name="connsiteY6-184" fmla="*/ 702473 h 7024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Lst>
              <a:rect l="l" t="t" r="r" b="b"/>
              <a:pathLst>
                <a:path w="417495" h="702473">
                  <a:moveTo>
                    <a:pt x="316879" y="702473"/>
                  </a:moveTo>
                  <a:cubicBezTo>
                    <a:pt x="264293" y="585593"/>
                    <a:pt x="158531" y="622102"/>
                    <a:pt x="90665" y="566738"/>
                  </a:cubicBezTo>
                  <a:cubicBezTo>
                    <a:pt x="22799" y="511374"/>
                    <a:pt x="-9746" y="433785"/>
                    <a:pt x="2557" y="332185"/>
                  </a:cubicBezTo>
                  <a:cubicBezTo>
                    <a:pt x="14860" y="230585"/>
                    <a:pt x="122952" y="23812"/>
                    <a:pt x="350220" y="0"/>
                  </a:cubicBezTo>
                  <a:cubicBezTo>
                    <a:pt x="187640" y="57170"/>
                    <a:pt x="129158" y="257971"/>
                    <a:pt x="149002" y="348855"/>
                  </a:cubicBezTo>
                  <a:cubicBezTo>
                    <a:pt x="168846" y="439739"/>
                    <a:pt x="362326" y="403026"/>
                    <a:pt x="412133" y="545306"/>
                  </a:cubicBezTo>
                  <a:cubicBezTo>
                    <a:pt x="442890" y="601861"/>
                    <a:pt x="331960" y="700091"/>
                    <a:pt x="316879" y="702473"/>
                  </a:cubicBezTo>
                  <a:close/>
                </a:path>
              </a:pathLst>
            </a:custGeom>
            <a:solidFill>
              <a:srgbClr val="BC50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25" name="等腰三角形 51"/>
            <p:cNvSpPr/>
            <p:nvPr/>
          </p:nvSpPr>
          <p:spPr>
            <a:xfrm rot="18889350">
              <a:off x="2024836" y="6074743"/>
              <a:ext cx="217389" cy="585422"/>
            </a:xfrm>
            <a:custGeom>
              <a:avLst/>
              <a:gdLst>
                <a:gd name="connsiteX0" fmla="*/ 0 w 191820"/>
                <a:gd name="connsiteY0" fmla="*/ 560880 h 560880"/>
                <a:gd name="connsiteX1" fmla="*/ 95910 w 191820"/>
                <a:gd name="connsiteY1" fmla="*/ 0 h 560880"/>
                <a:gd name="connsiteX2" fmla="*/ 191820 w 191820"/>
                <a:gd name="connsiteY2" fmla="*/ 560880 h 560880"/>
                <a:gd name="connsiteX3" fmla="*/ 0 w 191820"/>
                <a:gd name="connsiteY3" fmla="*/ 560880 h 560880"/>
                <a:gd name="connsiteX0-1" fmla="*/ 0 w 196679"/>
                <a:gd name="connsiteY0-2" fmla="*/ 498564 h 560880"/>
                <a:gd name="connsiteX1-3" fmla="*/ 100769 w 196679"/>
                <a:gd name="connsiteY1-4" fmla="*/ 0 h 560880"/>
                <a:gd name="connsiteX2-5" fmla="*/ 196679 w 196679"/>
                <a:gd name="connsiteY2-6" fmla="*/ 560880 h 560880"/>
                <a:gd name="connsiteX3-7" fmla="*/ 0 w 196679"/>
                <a:gd name="connsiteY3-8" fmla="*/ 498564 h 560880"/>
                <a:gd name="connsiteX0-9" fmla="*/ 19311 w 215990"/>
                <a:gd name="connsiteY0-10" fmla="*/ 498564 h 560880"/>
                <a:gd name="connsiteX1-11" fmla="*/ 120080 w 215990"/>
                <a:gd name="connsiteY1-12" fmla="*/ 0 h 560880"/>
                <a:gd name="connsiteX2-13" fmla="*/ 215990 w 215990"/>
                <a:gd name="connsiteY2-14" fmla="*/ 560880 h 560880"/>
                <a:gd name="connsiteX3-15" fmla="*/ 19311 w 215990"/>
                <a:gd name="connsiteY3-16" fmla="*/ 498564 h 560880"/>
                <a:gd name="connsiteX0-17" fmla="*/ 17735 w 214414"/>
                <a:gd name="connsiteY0-18" fmla="*/ 505247 h 567563"/>
                <a:gd name="connsiteX1-19" fmla="*/ 135362 w 214414"/>
                <a:gd name="connsiteY1-20" fmla="*/ 0 h 567563"/>
                <a:gd name="connsiteX2-21" fmla="*/ 214414 w 214414"/>
                <a:gd name="connsiteY2-22" fmla="*/ 567563 h 567563"/>
                <a:gd name="connsiteX3-23" fmla="*/ 17735 w 214414"/>
                <a:gd name="connsiteY3-24" fmla="*/ 505247 h 567563"/>
                <a:gd name="connsiteX0-25" fmla="*/ 20653 w 217332"/>
                <a:gd name="connsiteY0-26" fmla="*/ 505247 h 567563"/>
                <a:gd name="connsiteX1-27" fmla="*/ 138280 w 217332"/>
                <a:gd name="connsiteY1-28" fmla="*/ 0 h 567563"/>
                <a:gd name="connsiteX2-29" fmla="*/ 217332 w 217332"/>
                <a:gd name="connsiteY2-30" fmla="*/ 567563 h 567563"/>
                <a:gd name="connsiteX3-31" fmla="*/ 20653 w 217332"/>
                <a:gd name="connsiteY3-32" fmla="*/ 505247 h 567563"/>
                <a:gd name="connsiteX0-33" fmla="*/ 20653 w 217332"/>
                <a:gd name="connsiteY0-34" fmla="*/ 505247 h 567563"/>
                <a:gd name="connsiteX1-35" fmla="*/ 138280 w 217332"/>
                <a:gd name="connsiteY1-36" fmla="*/ 0 h 567563"/>
                <a:gd name="connsiteX2-37" fmla="*/ 217332 w 217332"/>
                <a:gd name="connsiteY2-38" fmla="*/ 567563 h 567563"/>
                <a:gd name="connsiteX3-39" fmla="*/ 20653 w 217332"/>
                <a:gd name="connsiteY3-40" fmla="*/ 505247 h 567563"/>
                <a:gd name="connsiteX0-41" fmla="*/ 20653 w 217332"/>
                <a:gd name="connsiteY0-42" fmla="*/ 505247 h 567563"/>
                <a:gd name="connsiteX1-43" fmla="*/ 138280 w 217332"/>
                <a:gd name="connsiteY1-44" fmla="*/ 0 h 567563"/>
                <a:gd name="connsiteX2-45" fmla="*/ 217332 w 217332"/>
                <a:gd name="connsiteY2-46" fmla="*/ 567563 h 567563"/>
                <a:gd name="connsiteX3-47" fmla="*/ 20653 w 217332"/>
                <a:gd name="connsiteY3-48" fmla="*/ 505247 h 567563"/>
                <a:gd name="connsiteX0-49" fmla="*/ 20653 w 217332"/>
                <a:gd name="connsiteY0-50" fmla="*/ 505247 h 574695"/>
                <a:gd name="connsiteX1-51" fmla="*/ 138280 w 217332"/>
                <a:gd name="connsiteY1-52" fmla="*/ 0 h 574695"/>
                <a:gd name="connsiteX2-53" fmla="*/ 217332 w 217332"/>
                <a:gd name="connsiteY2-54" fmla="*/ 567563 h 574695"/>
                <a:gd name="connsiteX3-55" fmla="*/ 20653 w 217332"/>
                <a:gd name="connsiteY3-56" fmla="*/ 505247 h 574695"/>
                <a:gd name="connsiteX0-57" fmla="*/ 20653 w 217332"/>
                <a:gd name="connsiteY0-58" fmla="*/ 505247 h 579783"/>
                <a:gd name="connsiteX1-59" fmla="*/ 138280 w 217332"/>
                <a:gd name="connsiteY1-60" fmla="*/ 0 h 579783"/>
                <a:gd name="connsiteX2-61" fmla="*/ 217332 w 217332"/>
                <a:gd name="connsiteY2-62" fmla="*/ 567563 h 579783"/>
                <a:gd name="connsiteX3-63" fmla="*/ 20653 w 217332"/>
                <a:gd name="connsiteY3-64" fmla="*/ 505247 h 579783"/>
                <a:gd name="connsiteX0-65" fmla="*/ 20653 w 236258"/>
                <a:gd name="connsiteY0-66" fmla="*/ 505247 h 579783"/>
                <a:gd name="connsiteX1-67" fmla="*/ 138280 w 236258"/>
                <a:gd name="connsiteY1-68" fmla="*/ 0 h 579783"/>
                <a:gd name="connsiteX2-69" fmla="*/ 217332 w 236258"/>
                <a:gd name="connsiteY2-70" fmla="*/ 567563 h 579783"/>
                <a:gd name="connsiteX3-71" fmla="*/ 20653 w 236258"/>
                <a:gd name="connsiteY3-72" fmla="*/ 505247 h 579783"/>
                <a:gd name="connsiteX0-73" fmla="*/ 20653 w 217392"/>
                <a:gd name="connsiteY0-74" fmla="*/ 505247 h 582105"/>
                <a:gd name="connsiteX1-75" fmla="*/ 138280 w 217392"/>
                <a:gd name="connsiteY1-76" fmla="*/ 0 h 582105"/>
                <a:gd name="connsiteX2-77" fmla="*/ 217332 w 217392"/>
                <a:gd name="connsiteY2-78" fmla="*/ 567563 h 582105"/>
                <a:gd name="connsiteX3-79" fmla="*/ 20653 w 217392"/>
                <a:gd name="connsiteY3-80" fmla="*/ 505247 h 582105"/>
                <a:gd name="connsiteX0-81" fmla="*/ 20653 w 217389"/>
                <a:gd name="connsiteY0-82" fmla="*/ 505247 h 585422"/>
                <a:gd name="connsiteX1-83" fmla="*/ 138280 w 217389"/>
                <a:gd name="connsiteY1-84" fmla="*/ 0 h 585422"/>
                <a:gd name="connsiteX2-85" fmla="*/ 217332 w 217389"/>
                <a:gd name="connsiteY2-86" fmla="*/ 567563 h 585422"/>
                <a:gd name="connsiteX3-87" fmla="*/ 20653 w 217389"/>
                <a:gd name="connsiteY3-88" fmla="*/ 505247 h 585422"/>
              </a:gdLst>
              <a:ahLst/>
              <a:cxnLst>
                <a:cxn ang="0">
                  <a:pos x="connsiteX0-1" y="connsiteY0-2"/>
                </a:cxn>
                <a:cxn ang="0">
                  <a:pos x="connsiteX1-3" y="connsiteY1-4"/>
                </a:cxn>
                <a:cxn ang="0">
                  <a:pos x="connsiteX2-5" y="connsiteY2-6"/>
                </a:cxn>
                <a:cxn ang="0">
                  <a:pos x="connsiteX3-7" y="connsiteY3-8"/>
                </a:cxn>
              </a:cxnLst>
              <a:rect l="l" t="t" r="r" b="b"/>
              <a:pathLst>
                <a:path w="217389" h="585422">
                  <a:moveTo>
                    <a:pt x="20653" y="505247"/>
                  </a:moveTo>
                  <a:cubicBezTo>
                    <a:pt x="-48525" y="357262"/>
                    <a:pt x="72859" y="113892"/>
                    <a:pt x="138280" y="0"/>
                  </a:cubicBezTo>
                  <a:cubicBezTo>
                    <a:pt x="64500" y="443133"/>
                    <a:pt x="214029" y="532557"/>
                    <a:pt x="217332" y="567563"/>
                  </a:cubicBezTo>
                  <a:cubicBezTo>
                    <a:pt x="220635" y="602569"/>
                    <a:pt x="80968" y="588303"/>
                    <a:pt x="20653" y="50524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26" name="椭圆 25"/>
            <p:cNvSpPr>
              <a:spLocks noChangeAspect="1"/>
            </p:cNvSpPr>
            <p:nvPr/>
          </p:nvSpPr>
          <p:spPr>
            <a:xfrm>
              <a:off x="2471860" y="6312694"/>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27" name="任意多边形 26"/>
            <p:cNvSpPr/>
            <p:nvPr/>
          </p:nvSpPr>
          <p:spPr>
            <a:xfrm rot="16200000">
              <a:off x="1993725" y="6238925"/>
              <a:ext cx="350220" cy="537712"/>
            </a:xfrm>
            <a:custGeom>
              <a:avLst/>
              <a:gdLst>
                <a:gd name="connsiteX0" fmla="*/ 350220 w 350220"/>
                <a:gd name="connsiteY0" fmla="*/ 0 h 537712"/>
                <a:gd name="connsiteX1" fmla="*/ 332073 w 350220"/>
                <a:gd name="connsiteY1" fmla="*/ 8947 h 537712"/>
                <a:gd name="connsiteX2" fmla="*/ 294469 w 350220"/>
                <a:gd name="connsiteY2" fmla="*/ 16942 h 537712"/>
                <a:gd name="connsiteX3" fmla="*/ 26491 w 350220"/>
                <a:gd name="connsiteY3" fmla="*/ 332184 h 537712"/>
                <a:gd name="connsiteX4" fmla="*/ 70471 w 350220"/>
                <a:gd name="connsiteY4" fmla="*/ 521019 h 537712"/>
                <a:gd name="connsiteX5" fmla="*/ 86583 w 350220"/>
                <a:gd name="connsiteY5" fmla="*/ 537712 h 537712"/>
                <a:gd name="connsiteX6" fmla="*/ 62648 w 350220"/>
                <a:gd name="connsiteY6" fmla="*/ 537712 h 537712"/>
                <a:gd name="connsiteX7" fmla="*/ 46537 w 350220"/>
                <a:gd name="connsiteY7" fmla="*/ 521020 h 537712"/>
                <a:gd name="connsiteX8" fmla="*/ 2557 w 350220"/>
                <a:gd name="connsiteY8" fmla="*/ 332185 h 537712"/>
                <a:gd name="connsiteX9" fmla="*/ 350220 w 350220"/>
                <a:gd name="connsiteY9" fmla="*/ 0 h 53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20" h="537712">
                  <a:moveTo>
                    <a:pt x="350220" y="0"/>
                  </a:moveTo>
                  <a:lnTo>
                    <a:pt x="332073" y="8947"/>
                  </a:lnTo>
                  <a:lnTo>
                    <a:pt x="294469" y="16942"/>
                  </a:lnTo>
                  <a:cubicBezTo>
                    <a:pt x="121360" y="73861"/>
                    <a:pt x="37256" y="243284"/>
                    <a:pt x="26491" y="332184"/>
                  </a:cubicBezTo>
                  <a:cubicBezTo>
                    <a:pt x="17264" y="408384"/>
                    <a:pt x="33264" y="471078"/>
                    <a:pt x="70471" y="521019"/>
                  </a:cubicBezTo>
                  <a:lnTo>
                    <a:pt x="86583" y="537712"/>
                  </a:lnTo>
                  <a:lnTo>
                    <a:pt x="62648" y="537712"/>
                  </a:lnTo>
                  <a:lnTo>
                    <a:pt x="46537" y="521020"/>
                  </a:lnTo>
                  <a:cubicBezTo>
                    <a:pt x="9330" y="471079"/>
                    <a:pt x="-6671" y="408385"/>
                    <a:pt x="2557" y="332185"/>
                  </a:cubicBezTo>
                  <a:cubicBezTo>
                    <a:pt x="14860" y="230585"/>
                    <a:pt x="122952" y="23812"/>
                    <a:pt x="350220" y="0"/>
                  </a:cubicBezTo>
                  <a:close/>
                </a:path>
              </a:pathLst>
            </a:custGeom>
            <a:solidFill>
              <a:srgbClr val="772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grpSp>
        <p:nvGrpSpPr>
          <p:cNvPr id="28" name="组合 27"/>
          <p:cNvGrpSpPr/>
          <p:nvPr/>
        </p:nvGrpSpPr>
        <p:grpSpPr>
          <a:xfrm>
            <a:off x="6002210" y="2313959"/>
            <a:ext cx="3603198" cy="3420000"/>
            <a:chOff x="6002210" y="2313959"/>
            <a:chExt cx="3603198" cy="3420000"/>
          </a:xfrm>
        </p:grpSpPr>
        <p:sp>
          <p:nvSpPr>
            <p:cNvPr id="29" name="任意多边形 28"/>
            <p:cNvSpPr>
              <a:spLocks noChangeAspect="1"/>
            </p:cNvSpPr>
            <p:nvPr/>
          </p:nvSpPr>
          <p:spPr>
            <a:xfrm>
              <a:off x="6002210" y="2313959"/>
              <a:ext cx="3603198" cy="3420000"/>
            </a:xfrm>
            <a:custGeom>
              <a:avLst/>
              <a:gdLst>
                <a:gd name="connsiteX0" fmla="*/ 1893198 w 3603198"/>
                <a:gd name="connsiteY0" fmla="*/ 0 h 3420000"/>
                <a:gd name="connsiteX1" fmla="*/ 3603198 w 3603198"/>
                <a:gd name="connsiteY1" fmla="*/ 1710000 h 3420000"/>
                <a:gd name="connsiteX2" fmla="*/ 1893198 w 3603198"/>
                <a:gd name="connsiteY2" fmla="*/ 3420000 h 3420000"/>
                <a:gd name="connsiteX3" fmla="*/ 183198 w 3603198"/>
                <a:gd name="connsiteY3" fmla="*/ 1710000 h 3420000"/>
                <a:gd name="connsiteX4" fmla="*/ 192027 w 3603198"/>
                <a:gd name="connsiteY4" fmla="*/ 1535163 h 3420000"/>
                <a:gd name="connsiteX5" fmla="*/ 194565 w 3603198"/>
                <a:gd name="connsiteY5" fmla="*/ 1518531 h 3420000"/>
                <a:gd name="connsiteX6" fmla="*/ 0 w 3603198"/>
                <a:gd name="connsiteY6" fmla="*/ 1375368 h 3420000"/>
                <a:gd name="connsiteX7" fmla="*/ 233477 w 3603198"/>
                <a:gd name="connsiteY7" fmla="*/ 1304949 h 3420000"/>
                <a:gd name="connsiteX8" fmla="*/ 260076 w 3603198"/>
                <a:gd name="connsiteY8" fmla="*/ 1201498 h 3420000"/>
                <a:gd name="connsiteX9" fmla="*/ 1893198 w 3603198"/>
                <a:gd name="connsiteY9" fmla="*/ 0 h 3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3198" h="3420000">
                  <a:moveTo>
                    <a:pt x="1893198" y="0"/>
                  </a:moveTo>
                  <a:cubicBezTo>
                    <a:pt x="2837605" y="0"/>
                    <a:pt x="3603198" y="765593"/>
                    <a:pt x="3603198" y="1710000"/>
                  </a:cubicBezTo>
                  <a:cubicBezTo>
                    <a:pt x="3603198" y="2654407"/>
                    <a:pt x="2837605" y="3420000"/>
                    <a:pt x="1893198" y="3420000"/>
                  </a:cubicBezTo>
                  <a:cubicBezTo>
                    <a:pt x="948791" y="3420000"/>
                    <a:pt x="183198" y="2654407"/>
                    <a:pt x="183198" y="1710000"/>
                  </a:cubicBezTo>
                  <a:cubicBezTo>
                    <a:pt x="183198" y="1650975"/>
                    <a:pt x="186189" y="1592648"/>
                    <a:pt x="192027" y="1535163"/>
                  </a:cubicBezTo>
                  <a:lnTo>
                    <a:pt x="194565" y="1518531"/>
                  </a:lnTo>
                  <a:lnTo>
                    <a:pt x="0" y="1375368"/>
                  </a:lnTo>
                  <a:lnTo>
                    <a:pt x="233477" y="1304949"/>
                  </a:lnTo>
                  <a:lnTo>
                    <a:pt x="260076" y="1201498"/>
                  </a:lnTo>
                  <a:cubicBezTo>
                    <a:pt x="476582" y="505411"/>
                    <a:pt x="1125868" y="0"/>
                    <a:pt x="1893198" y="0"/>
                  </a:cubicBezTo>
                  <a:close/>
                </a:path>
              </a:pathLst>
            </a:cu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30" name="椭圆 29"/>
            <p:cNvSpPr>
              <a:spLocks noChangeAspect="1"/>
            </p:cNvSpPr>
            <p:nvPr/>
          </p:nvSpPr>
          <p:spPr>
            <a:xfrm>
              <a:off x="6358498" y="2487049"/>
              <a:ext cx="3073820" cy="3073820"/>
            </a:xfrm>
            <a:prstGeom prst="ellipse">
              <a:avLst/>
            </a:prstGeom>
            <a:solidFill>
              <a:srgbClr val="860D4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prstClr val="white"/>
                  </a:solidFill>
                </a:rPr>
                <a:t>LOGO</a:t>
              </a:r>
              <a:endParaRPr lang="zh-CN" altLang="en-US" dirty="0">
                <a:solidFill>
                  <a:prstClr val="white"/>
                </a:solidFill>
              </a:endParaRPr>
            </a:p>
          </p:txBody>
        </p:sp>
      </p:grpSp>
      <p:grpSp>
        <p:nvGrpSpPr>
          <p:cNvPr id="31" name="组合 30"/>
          <p:cNvGrpSpPr/>
          <p:nvPr/>
        </p:nvGrpSpPr>
        <p:grpSpPr>
          <a:xfrm>
            <a:off x="1479198" y="2796667"/>
            <a:ext cx="4349922" cy="883637"/>
            <a:chOff x="1479198" y="2796667"/>
            <a:chExt cx="4349922" cy="883637"/>
          </a:xfrm>
        </p:grpSpPr>
        <p:sp>
          <p:nvSpPr>
            <p:cNvPr id="32" name="矩形 31"/>
            <p:cNvSpPr/>
            <p:nvPr/>
          </p:nvSpPr>
          <p:spPr>
            <a:xfrm>
              <a:off x="1479198" y="2796667"/>
              <a:ext cx="3568582" cy="34962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6000" b="1" dirty="0">
                  <a:solidFill>
                    <a:srgbClr val="860D4D"/>
                  </a:solidFill>
                  <a:latin typeface="微软雅黑" panose="020B0503020204020204" pitchFamily="34" charset="-122"/>
                  <a:ea typeface="微软雅黑" panose="020B0503020204020204" pitchFamily="34" charset="-122"/>
                </a:rPr>
                <a:t>谢谢</a:t>
              </a:r>
              <a:r>
                <a:rPr lang="zh-CN" altLang="en-US" sz="6000" dirty="0">
                  <a:solidFill>
                    <a:schemeClr val="bg1"/>
                  </a:solidFill>
                  <a:latin typeface="微软雅黑" panose="020B0503020204020204" pitchFamily="34" charset="-122"/>
                  <a:ea typeface="微软雅黑" panose="020B0503020204020204" pitchFamily="34" charset="-122"/>
                </a:rPr>
                <a:t>聆听！</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1479198" y="3512938"/>
              <a:ext cx="4349922" cy="16736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80000"/>
                </a:lnSpc>
              </a:pPr>
              <a:r>
                <a:rPr lang="en-US" altLang="zh-CN" sz="1100" dirty="0">
                  <a:solidFill>
                    <a:schemeClr val="bg1"/>
                  </a:solidFill>
                  <a:latin typeface="微软雅黑" panose="020B0503020204020204" pitchFamily="34" charset="-122"/>
                  <a:ea typeface="微软雅黑" panose="020B0503020204020204" pitchFamily="34" charset="-122"/>
                </a:rPr>
                <a:t>THANK YOU FOR YOUR ATTENTION! ANY COMMAND, PLEASE DIAL MY NUMBER 0771-7987324</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rot="782926">
            <a:off x="10108156" y="5766757"/>
            <a:ext cx="880639" cy="421284"/>
            <a:chOff x="4618217" y="407485"/>
            <a:chExt cx="880639" cy="421284"/>
          </a:xfrm>
        </p:grpSpPr>
        <p:sp>
          <p:nvSpPr>
            <p:cNvPr id="35" name="新月形 30"/>
            <p:cNvSpPr/>
            <p:nvPr/>
          </p:nvSpPr>
          <p:spPr>
            <a:xfrm rot="17339572">
              <a:off x="4760764" y="328655"/>
              <a:ext cx="334739" cy="619834"/>
            </a:xfrm>
            <a:custGeom>
              <a:avLst/>
              <a:gdLst>
                <a:gd name="connsiteX0" fmla="*/ 392906 w 392906"/>
                <a:gd name="connsiteY0" fmla="*/ 546103 h 546103"/>
                <a:gd name="connsiteX1" fmla="*/ 0 w 392906"/>
                <a:gd name="connsiteY1" fmla="*/ 273051 h 546103"/>
                <a:gd name="connsiteX2" fmla="*/ 392906 w 392906"/>
                <a:gd name="connsiteY2" fmla="*/ -1 h 546103"/>
                <a:gd name="connsiteX3" fmla="*/ 392906 w 392906"/>
                <a:gd name="connsiteY3" fmla="*/ 546101 h 546103"/>
                <a:gd name="connsiteX4" fmla="*/ 392906 w 392906"/>
                <a:gd name="connsiteY4" fmla="*/ 546103 h 546103"/>
                <a:gd name="connsiteX0-1" fmla="*/ 335904 w 393408"/>
                <a:gd name="connsiteY0-2" fmla="*/ 518049 h 546102"/>
                <a:gd name="connsiteX1-3" fmla="*/ 502 w 393408"/>
                <a:gd name="connsiteY1-4" fmla="*/ 273052 h 546102"/>
                <a:gd name="connsiteX2-5" fmla="*/ 393408 w 393408"/>
                <a:gd name="connsiteY2-6" fmla="*/ 0 h 546102"/>
                <a:gd name="connsiteX3-7" fmla="*/ 393408 w 393408"/>
                <a:gd name="connsiteY3-8" fmla="*/ 546102 h 546102"/>
                <a:gd name="connsiteX4-9" fmla="*/ 335904 w 393408"/>
                <a:gd name="connsiteY4-10" fmla="*/ 518049 h 546102"/>
                <a:gd name="connsiteX0-11" fmla="*/ 335904 w 393408"/>
                <a:gd name="connsiteY0-12" fmla="*/ 518049 h 546102"/>
                <a:gd name="connsiteX1-13" fmla="*/ 502 w 393408"/>
                <a:gd name="connsiteY1-14" fmla="*/ 273052 h 546102"/>
                <a:gd name="connsiteX2-15" fmla="*/ 393408 w 393408"/>
                <a:gd name="connsiteY2-16" fmla="*/ 0 h 546102"/>
                <a:gd name="connsiteX3-17" fmla="*/ 393408 w 393408"/>
                <a:gd name="connsiteY3-18" fmla="*/ 546102 h 546102"/>
                <a:gd name="connsiteX4-19" fmla="*/ 335904 w 393408"/>
                <a:gd name="connsiteY4-20" fmla="*/ 518049 h 546102"/>
                <a:gd name="connsiteX0-21" fmla="*/ 340943 w 398447"/>
                <a:gd name="connsiteY0-22" fmla="*/ 619529 h 647582"/>
                <a:gd name="connsiteX1-23" fmla="*/ 5541 w 398447"/>
                <a:gd name="connsiteY1-24" fmla="*/ 374532 h 647582"/>
                <a:gd name="connsiteX2-25" fmla="*/ 225010 w 398447"/>
                <a:gd name="connsiteY2-26" fmla="*/ 0 h 647582"/>
                <a:gd name="connsiteX3-27" fmla="*/ 398447 w 398447"/>
                <a:gd name="connsiteY3-28" fmla="*/ 647582 h 647582"/>
                <a:gd name="connsiteX4-29" fmla="*/ 340943 w 398447"/>
                <a:gd name="connsiteY4-30" fmla="*/ 619529 h 647582"/>
                <a:gd name="connsiteX0-31" fmla="*/ 340943 w 398447"/>
                <a:gd name="connsiteY0-32" fmla="*/ 619529 h 647582"/>
                <a:gd name="connsiteX1-33" fmla="*/ 5541 w 398447"/>
                <a:gd name="connsiteY1-34" fmla="*/ 374532 h 647582"/>
                <a:gd name="connsiteX2-35" fmla="*/ 225010 w 398447"/>
                <a:gd name="connsiteY2-36" fmla="*/ 0 h 647582"/>
                <a:gd name="connsiteX3-37" fmla="*/ 398447 w 398447"/>
                <a:gd name="connsiteY3-38" fmla="*/ 647582 h 647582"/>
                <a:gd name="connsiteX4-39" fmla="*/ 340943 w 398447"/>
                <a:gd name="connsiteY4-40" fmla="*/ 619529 h 647582"/>
                <a:gd name="connsiteX0-41" fmla="*/ 336582 w 394086"/>
                <a:gd name="connsiteY0-42" fmla="*/ 629098 h 657151"/>
                <a:gd name="connsiteX1-43" fmla="*/ 1180 w 394086"/>
                <a:gd name="connsiteY1-44" fmla="*/ 384101 h 657151"/>
                <a:gd name="connsiteX2-45" fmla="*/ 220649 w 394086"/>
                <a:gd name="connsiteY2-46" fmla="*/ 9569 h 657151"/>
                <a:gd name="connsiteX3-47" fmla="*/ 330029 w 394086"/>
                <a:gd name="connsiteY3-48" fmla="*/ 133992 h 657151"/>
                <a:gd name="connsiteX4-49" fmla="*/ 394086 w 394086"/>
                <a:gd name="connsiteY4-50" fmla="*/ 657151 h 657151"/>
                <a:gd name="connsiteX5" fmla="*/ 336582 w 394086"/>
                <a:gd name="connsiteY5" fmla="*/ 629098 h 657151"/>
                <a:gd name="connsiteX0-51" fmla="*/ 336582 w 394086"/>
                <a:gd name="connsiteY0-52" fmla="*/ 629098 h 657151"/>
                <a:gd name="connsiteX1-53" fmla="*/ 1180 w 394086"/>
                <a:gd name="connsiteY1-54" fmla="*/ 384101 h 657151"/>
                <a:gd name="connsiteX2-55" fmla="*/ 220649 w 394086"/>
                <a:gd name="connsiteY2-56" fmla="*/ 9569 h 657151"/>
                <a:gd name="connsiteX3-57" fmla="*/ 330029 w 394086"/>
                <a:gd name="connsiteY3-58" fmla="*/ 133992 h 657151"/>
                <a:gd name="connsiteX4-59" fmla="*/ 394086 w 394086"/>
                <a:gd name="connsiteY4-60" fmla="*/ 657151 h 657151"/>
                <a:gd name="connsiteX5-61" fmla="*/ 336582 w 394086"/>
                <a:gd name="connsiteY5-62" fmla="*/ 629098 h 657151"/>
                <a:gd name="connsiteX0-63" fmla="*/ 336582 w 394086"/>
                <a:gd name="connsiteY0-64" fmla="*/ 627642 h 655695"/>
                <a:gd name="connsiteX1-65" fmla="*/ 1180 w 394086"/>
                <a:gd name="connsiteY1-66" fmla="*/ 382645 h 655695"/>
                <a:gd name="connsiteX2-67" fmla="*/ 220649 w 394086"/>
                <a:gd name="connsiteY2-68" fmla="*/ 8113 h 655695"/>
                <a:gd name="connsiteX3-69" fmla="*/ 342983 w 394086"/>
                <a:gd name="connsiteY3-70" fmla="*/ 148224 h 655695"/>
                <a:gd name="connsiteX4-71" fmla="*/ 394086 w 394086"/>
                <a:gd name="connsiteY4-72" fmla="*/ 655695 h 655695"/>
                <a:gd name="connsiteX5-73" fmla="*/ 336582 w 394086"/>
                <a:gd name="connsiteY5-74" fmla="*/ 627642 h 655695"/>
                <a:gd name="connsiteX0-75" fmla="*/ 336582 w 342983"/>
                <a:gd name="connsiteY0-76" fmla="*/ 627642 h 627642"/>
                <a:gd name="connsiteX1-77" fmla="*/ 1180 w 342983"/>
                <a:gd name="connsiteY1-78" fmla="*/ 382645 h 627642"/>
                <a:gd name="connsiteX2-79" fmla="*/ 220649 w 342983"/>
                <a:gd name="connsiteY2-80" fmla="*/ 8113 h 627642"/>
                <a:gd name="connsiteX3-81" fmla="*/ 342983 w 342983"/>
                <a:gd name="connsiteY3-82" fmla="*/ 148224 h 627642"/>
                <a:gd name="connsiteX4-83" fmla="*/ 275755 w 342983"/>
                <a:gd name="connsiteY4-84" fmla="*/ 567987 h 627642"/>
                <a:gd name="connsiteX5-85" fmla="*/ 336582 w 342983"/>
                <a:gd name="connsiteY5-86" fmla="*/ 627642 h 627642"/>
                <a:gd name="connsiteX0-87" fmla="*/ 336582 w 342983"/>
                <a:gd name="connsiteY0-88" fmla="*/ 627642 h 627642"/>
                <a:gd name="connsiteX1-89" fmla="*/ 1180 w 342983"/>
                <a:gd name="connsiteY1-90" fmla="*/ 382645 h 627642"/>
                <a:gd name="connsiteX2-91" fmla="*/ 220649 w 342983"/>
                <a:gd name="connsiteY2-92" fmla="*/ 8113 h 627642"/>
                <a:gd name="connsiteX3-93" fmla="*/ 342983 w 342983"/>
                <a:gd name="connsiteY3-94" fmla="*/ 148224 h 627642"/>
                <a:gd name="connsiteX4-95" fmla="*/ 275755 w 342983"/>
                <a:gd name="connsiteY4-96" fmla="*/ 567987 h 627642"/>
                <a:gd name="connsiteX5-97" fmla="*/ 336582 w 342983"/>
                <a:gd name="connsiteY5-98" fmla="*/ 627642 h 627642"/>
                <a:gd name="connsiteX0-99" fmla="*/ 336582 w 342983"/>
                <a:gd name="connsiteY0-100" fmla="*/ 627642 h 627642"/>
                <a:gd name="connsiteX1-101" fmla="*/ 1180 w 342983"/>
                <a:gd name="connsiteY1-102" fmla="*/ 382645 h 627642"/>
                <a:gd name="connsiteX2-103" fmla="*/ 220649 w 342983"/>
                <a:gd name="connsiteY2-104" fmla="*/ 8113 h 627642"/>
                <a:gd name="connsiteX3-105" fmla="*/ 342983 w 342983"/>
                <a:gd name="connsiteY3-106" fmla="*/ 148224 h 627642"/>
                <a:gd name="connsiteX4-107" fmla="*/ 275755 w 342983"/>
                <a:gd name="connsiteY4-108" fmla="*/ 567987 h 627642"/>
                <a:gd name="connsiteX5-109" fmla="*/ 336582 w 342983"/>
                <a:gd name="connsiteY5-110" fmla="*/ 627642 h 627642"/>
                <a:gd name="connsiteX0-111" fmla="*/ 336582 w 342983"/>
                <a:gd name="connsiteY0-112" fmla="*/ 627642 h 627642"/>
                <a:gd name="connsiteX1-113" fmla="*/ 1180 w 342983"/>
                <a:gd name="connsiteY1-114" fmla="*/ 382645 h 627642"/>
                <a:gd name="connsiteX2-115" fmla="*/ 220649 w 342983"/>
                <a:gd name="connsiteY2-116" fmla="*/ 8113 h 627642"/>
                <a:gd name="connsiteX3-117" fmla="*/ 342983 w 342983"/>
                <a:gd name="connsiteY3-118" fmla="*/ 148224 h 627642"/>
                <a:gd name="connsiteX4-119" fmla="*/ 275755 w 342983"/>
                <a:gd name="connsiteY4-120" fmla="*/ 567987 h 627642"/>
                <a:gd name="connsiteX5-121" fmla="*/ 336582 w 342983"/>
                <a:gd name="connsiteY5-122" fmla="*/ 627642 h 627642"/>
                <a:gd name="connsiteX0-123" fmla="*/ 336582 w 348336"/>
                <a:gd name="connsiteY0-124" fmla="*/ 627027 h 627027"/>
                <a:gd name="connsiteX1-125" fmla="*/ 1180 w 348336"/>
                <a:gd name="connsiteY1-126" fmla="*/ 382030 h 627027"/>
                <a:gd name="connsiteX2-127" fmla="*/ 220649 w 348336"/>
                <a:gd name="connsiteY2-128" fmla="*/ 7498 h 627027"/>
                <a:gd name="connsiteX3-129" fmla="*/ 348336 w 348336"/>
                <a:gd name="connsiteY3-130" fmla="*/ 155840 h 627027"/>
                <a:gd name="connsiteX4-131" fmla="*/ 275755 w 348336"/>
                <a:gd name="connsiteY4-132" fmla="*/ 567372 h 627027"/>
                <a:gd name="connsiteX5-133" fmla="*/ 336582 w 348336"/>
                <a:gd name="connsiteY5-134" fmla="*/ 627027 h 627027"/>
                <a:gd name="connsiteX0-135" fmla="*/ 336582 w 348336"/>
                <a:gd name="connsiteY0-136" fmla="*/ 627027 h 627027"/>
                <a:gd name="connsiteX1-137" fmla="*/ 1180 w 348336"/>
                <a:gd name="connsiteY1-138" fmla="*/ 382030 h 627027"/>
                <a:gd name="connsiteX2-139" fmla="*/ 220649 w 348336"/>
                <a:gd name="connsiteY2-140" fmla="*/ 7498 h 627027"/>
                <a:gd name="connsiteX3-141" fmla="*/ 348336 w 348336"/>
                <a:gd name="connsiteY3-142" fmla="*/ 155840 h 627027"/>
                <a:gd name="connsiteX4-143" fmla="*/ 275755 w 348336"/>
                <a:gd name="connsiteY4-144" fmla="*/ 567372 h 627027"/>
                <a:gd name="connsiteX5-145" fmla="*/ 336582 w 348336"/>
                <a:gd name="connsiteY5-146" fmla="*/ 627027 h 627027"/>
                <a:gd name="connsiteX0-147" fmla="*/ 336582 w 348601"/>
                <a:gd name="connsiteY0-148" fmla="*/ 626124 h 626124"/>
                <a:gd name="connsiteX1-149" fmla="*/ 1180 w 348601"/>
                <a:gd name="connsiteY1-150" fmla="*/ 381127 h 626124"/>
                <a:gd name="connsiteX2-151" fmla="*/ 220649 w 348601"/>
                <a:gd name="connsiteY2-152" fmla="*/ 6595 h 626124"/>
                <a:gd name="connsiteX3-153" fmla="*/ 348336 w 348601"/>
                <a:gd name="connsiteY3-154" fmla="*/ 154937 h 626124"/>
                <a:gd name="connsiteX4-155" fmla="*/ 275755 w 348601"/>
                <a:gd name="connsiteY4-156" fmla="*/ 566469 h 626124"/>
                <a:gd name="connsiteX5-157" fmla="*/ 336582 w 348601"/>
                <a:gd name="connsiteY5-158" fmla="*/ 626124 h 626124"/>
                <a:gd name="connsiteX0-159" fmla="*/ 336582 w 336582"/>
                <a:gd name="connsiteY0-160" fmla="*/ 625580 h 625580"/>
                <a:gd name="connsiteX1-161" fmla="*/ 1180 w 336582"/>
                <a:gd name="connsiteY1-162" fmla="*/ 380583 h 625580"/>
                <a:gd name="connsiteX2-163" fmla="*/ 220649 w 336582"/>
                <a:gd name="connsiteY2-164" fmla="*/ 6051 h 625580"/>
                <a:gd name="connsiteX3-165" fmla="*/ 331873 w 336582"/>
                <a:gd name="connsiteY3-166" fmla="*/ 165096 h 625580"/>
                <a:gd name="connsiteX4-167" fmla="*/ 275755 w 336582"/>
                <a:gd name="connsiteY4-168" fmla="*/ 565925 h 625580"/>
                <a:gd name="connsiteX5-169" fmla="*/ 336582 w 336582"/>
                <a:gd name="connsiteY5-170" fmla="*/ 625580 h 625580"/>
                <a:gd name="connsiteX0-171" fmla="*/ 336582 w 336582"/>
                <a:gd name="connsiteY0-172" fmla="*/ 625580 h 625580"/>
                <a:gd name="connsiteX1-173" fmla="*/ 1180 w 336582"/>
                <a:gd name="connsiteY1-174" fmla="*/ 380583 h 625580"/>
                <a:gd name="connsiteX2-175" fmla="*/ 220649 w 336582"/>
                <a:gd name="connsiteY2-176" fmla="*/ 6051 h 625580"/>
                <a:gd name="connsiteX3-177" fmla="*/ 331873 w 336582"/>
                <a:gd name="connsiteY3-178" fmla="*/ 165096 h 625580"/>
                <a:gd name="connsiteX4-179" fmla="*/ 275755 w 336582"/>
                <a:gd name="connsiteY4-180" fmla="*/ 565925 h 625580"/>
                <a:gd name="connsiteX5-181" fmla="*/ 336582 w 336582"/>
                <a:gd name="connsiteY5-182" fmla="*/ 625580 h 625580"/>
                <a:gd name="connsiteX0-183" fmla="*/ 336582 w 336582"/>
                <a:gd name="connsiteY0-184" fmla="*/ 625580 h 625580"/>
                <a:gd name="connsiteX1-185" fmla="*/ 1180 w 336582"/>
                <a:gd name="connsiteY1-186" fmla="*/ 380583 h 625580"/>
                <a:gd name="connsiteX2-187" fmla="*/ 220649 w 336582"/>
                <a:gd name="connsiteY2-188" fmla="*/ 6051 h 625580"/>
                <a:gd name="connsiteX3-189" fmla="*/ 331873 w 336582"/>
                <a:gd name="connsiteY3-190" fmla="*/ 165096 h 625580"/>
                <a:gd name="connsiteX4-191" fmla="*/ 275755 w 336582"/>
                <a:gd name="connsiteY4-192" fmla="*/ 565925 h 625580"/>
                <a:gd name="connsiteX5-193" fmla="*/ 336582 w 336582"/>
                <a:gd name="connsiteY5-194" fmla="*/ 625580 h 625580"/>
                <a:gd name="connsiteX0-195" fmla="*/ 336582 w 336582"/>
                <a:gd name="connsiteY0-196" fmla="*/ 623583 h 623583"/>
                <a:gd name="connsiteX1-197" fmla="*/ 1180 w 336582"/>
                <a:gd name="connsiteY1-198" fmla="*/ 378586 h 623583"/>
                <a:gd name="connsiteX2-199" fmla="*/ 220649 w 336582"/>
                <a:gd name="connsiteY2-200" fmla="*/ 4054 h 623583"/>
                <a:gd name="connsiteX3-201" fmla="*/ 331873 w 336582"/>
                <a:gd name="connsiteY3-202" fmla="*/ 163099 h 623583"/>
                <a:gd name="connsiteX4-203" fmla="*/ 275755 w 336582"/>
                <a:gd name="connsiteY4-204" fmla="*/ 563928 h 623583"/>
                <a:gd name="connsiteX5-205" fmla="*/ 336582 w 336582"/>
                <a:gd name="connsiteY5-206" fmla="*/ 623583 h 623583"/>
                <a:gd name="connsiteX0-207" fmla="*/ 336565 w 336565"/>
                <a:gd name="connsiteY0-208" fmla="*/ 623583 h 623583"/>
                <a:gd name="connsiteX1-209" fmla="*/ 1163 w 336565"/>
                <a:gd name="connsiteY1-210" fmla="*/ 378586 h 623583"/>
                <a:gd name="connsiteX2-211" fmla="*/ 220632 w 336565"/>
                <a:gd name="connsiteY2-212" fmla="*/ 4054 h 623583"/>
                <a:gd name="connsiteX3-213" fmla="*/ 331856 w 336565"/>
                <a:gd name="connsiteY3-214" fmla="*/ 163099 h 623583"/>
                <a:gd name="connsiteX4-215" fmla="*/ 275738 w 336565"/>
                <a:gd name="connsiteY4-216" fmla="*/ 563928 h 623583"/>
                <a:gd name="connsiteX5-217" fmla="*/ 336565 w 336565"/>
                <a:gd name="connsiteY5-218" fmla="*/ 623583 h 623583"/>
                <a:gd name="connsiteX0-219" fmla="*/ 338543 w 338543"/>
                <a:gd name="connsiteY0-220" fmla="*/ 623583 h 623583"/>
                <a:gd name="connsiteX1-221" fmla="*/ 3141 w 338543"/>
                <a:gd name="connsiteY1-222" fmla="*/ 378586 h 623583"/>
                <a:gd name="connsiteX2-223" fmla="*/ 222610 w 338543"/>
                <a:gd name="connsiteY2-224" fmla="*/ 4054 h 623583"/>
                <a:gd name="connsiteX3-225" fmla="*/ 333834 w 338543"/>
                <a:gd name="connsiteY3-226" fmla="*/ 163099 h 623583"/>
                <a:gd name="connsiteX4-227" fmla="*/ 277716 w 338543"/>
                <a:gd name="connsiteY4-228" fmla="*/ 563928 h 623583"/>
                <a:gd name="connsiteX5-229" fmla="*/ 338543 w 338543"/>
                <a:gd name="connsiteY5-230" fmla="*/ 623583 h 623583"/>
                <a:gd name="connsiteX0-231" fmla="*/ 346010 w 346010"/>
                <a:gd name="connsiteY0-232" fmla="*/ 623583 h 623583"/>
                <a:gd name="connsiteX1-233" fmla="*/ 10608 w 346010"/>
                <a:gd name="connsiteY1-234" fmla="*/ 378586 h 623583"/>
                <a:gd name="connsiteX2-235" fmla="*/ 96911 w 346010"/>
                <a:gd name="connsiteY2-236" fmla="*/ 199366 h 623583"/>
                <a:gd name="connsiteX3-237" fmla="*/ 230077 w 346010"/>
                <a:gd name="connsiteY3-238" fmla="*/ 4054 h 623583"/>
                <a:gd name="connsiteX4-239" fmla="*/ 341301 w 346010"/>
                <a:gd name="connsiteY4-240" fmla="*/ 163099 h 623583"/>
                <a:gd name="connsiteX5-241" fmla="*/ 285183 w 346010"/>
                <a:gd name="connsiteY5-242" fmla="*/ 563928 h 623583"/>
                <a:gd name="connsiteX6" fmla="*/ 346010 w 346010"/>
                <a:gd name="connsiteY6" fmla="*/ 623583 h 623583"/>
                <a:gd name="connsiteX0-243" fmla="*/ 346010 w 346010"/>
                <a:gd name="connsiteY0-244" fmla="*/ 623583 h 623583"/>
                <a:gd name="connsiteX1-245" fmla="*/ 10608 w 346010"/>
                <a:gd name="connsiteY1-246" fmla="*/ 378586 h 623583"/>
                <a:gd name="connsiteX2-247" fmla="*/ 96911 w 346010"/>
                <a:gd name="connsiteY2-248" fmla="*/ 199366 h 623583"/>
                <a:gd name="connsiteX3-249" fmla="*/ 230077 w 346010"/>
                <a:gd name="connsiteY3-250" fmla="*/ 4054 h 623583"/>
                <a:gd name="connsiteX4-251" fmla="*/ 341301 w 346010"/>
                <a:gd name="connsiteY4-252" fmla="*/ 163099 h 623583"/>
                <a:gd name="connsiteX5-253" fmla="*/ 285183 w 346010"/>
                <a:gd name="connsiteY5-254" fmla="*/ 563928 h 623583"/>
                <a:gd name="connsiteX6-255" fmla="*/ 346010 w 346010"/>
                <a:gd name="connsiteY6-256" fmla="*/ 623583 h 623583"/>
                <a:gd name="connsiteX0-257" fmla="*/ 346010 w 346010"/>
                <a:gd name="connsiteY0-258" fmla="*/ 623583 h 623583"/>
                <a:gd name="connsiteX1-259" fmla="*/ 10608 w 346010"/>
                <a:gd name="connsiteY1-260" fmla="*/ 378586 h 623583"/>
                <a:gd name="connsiteX2-261" fmla="*/ 96911 w 346010"/>
                <a:gd name="connsiteY2-262" fmla="*/ 199366 h 623583"/>
                <a:gd name="connsiteX3-263" fmla="*/ 230077 w 346010"/>
                <a:gd name="connsiteY3-264" fmla="*/ 4054 h 623583"/>
                <a:gd name="connsiteX4-265" fmla="*/ 341301 w 346010"/>
                <a:gd name="connsiteY4-266" fmla="*/ 163099 h 623583"/>
                <a:gd name="connsiteX5-267" fmla="*/ 285183 w 346010"/>
                <a:gd name="connsiteY5-268" fmla="*/ 563928 h 623583"/>
                <a:gd name="connsiteX6-269" fmla="*/ 346010 w 346010"/>
                <a:gd name="connsiteY6-270" fmla="*/ 623583 h 623583"/>
                <a:gd name="connsiteX0-271" fmla="*/ 336947 w 336947"/>
                <a:gd name="connsiteY0-272" fmla="*/ 623583 h 623583"/>
                <a:gd name="connsiteX1-273" fmla="*/ 1545 w 336947"/>
                <a:gd name="connsiteY1-274" fmla="*/ 378586 h 623583"/>
                <a:gd name="connsiteX2-275" fmla="*/ 87848 w 336947"/>
                <a:gd name="connsiteY2-276" fmla="*/ 199366 h 623583"/>
                <a:gd name="connsiteX3-277" fmla="*/ 221014 w 336947"/>
                <a:gd name="connsiteY3-278" fmla="*/ 4054 h 623583"/>
                <a:gd name="connsiteX4-279" fmla="*/ 332238 w 336947"/>
                <a:gd name="connsiteY4-280" fmla="*/ 163099 h 623583"/>
                <a:gd name="connsiteX5-281" fmla="*/ 276120 w 336947"/>
                <a:gd name="connsiteY5-282" fmla="*/ 563928 h 623583"/>
                <a:gd name="connsiteX6-283" fmla="*/ 336947 w 336947"/>
                <a:gd name="connsiteY6-284" fmla="*/ 623583 h 623583"/>
                <a:gd name="connsiteX0-285" fmla="*/ 336947 w 336947"/>
                <a:gd name="connsiteY0-286" fmla="*/ 623583 h 623583"/>
                <a:gd name="connsiteX1-287" fmla="*/ 1545 w 336947"/>
                <a:gd name="connsiteY1-288" fmla="*/ 378586 h 623583"/>
                <a:gd name="connsiteX2-289" fmla="*/ 87848 w 336947"/>
                <a:gd name="connsiteY2-290" fmla="*/ 199366 h 623583"/>
                <a:gd name="connsiteX3-291" fmla="*/ 221014 w 336947"/>
                <a:gd name="connsiteY3-292" fmla="*/ 4054 h 623583"/>
                <a:gd name="connsiteX4-293" fmla="*/ 332238 w 336947"/>
                <a:gd name="connsiteY4-294" fmla="*/ 163099 h 623583"/>
                <a:gd name="connsiteX5-295" fmla="*/ 276120 w 336947"/>
                <a:gd name="connsiteY5-296" fmla="*/ 563928 h 623583"/>
                <a:gd name="connsiteX6-297" fmla="*/ 336947 w 336947"/>
                <a:gd name="connsiteY6-298" fmla="*/ 623583 h 623583"/>
                <a:gd name="connsiteX0-299" fmla="*/ 336947 w 336947"/>
                <a:gd name="connsiteY0-300" fmla="*/ 623583 h 623583"/>
                <a:gd name="connsiteX1-301" fmla="*/ 1545 w 336947"/>
                <a:gd name="connsiteY1-302" fmla="*/ 378586 h 623583"/>
                <a:gd name="connsiteX2-303" fmla="*/ 87848 w 336947"/>
                <a:gd name="connsiteY2-304" fmla="*/ 199366 h 623583"/>
                <a:gd name="connsiteX3-305" fmla="*/ 221014 w 336947"/>
                <a:gd name="connsiteY3-306" fmla="*/ 4054 h 623583"/>
                <a:gd name="connsiteX4-307" fmla="*/ 332238 w 336947"/>
                <a:gd name="connsiteY4-308" fmla="*/ 163099 h 623583"/>
                <a:gd name="connsiteX5-309" fmla="*/ 276120 w 336947"/>
                <a:gd name="connsiteY5-310" fmla="*/ 563928 h 623583"/>
                <a:gd name="connsiteX6-311" fmla="*/ 336947 w 336947"/>
                <a:gd name="connsiteY6-312" fmla="*/ 623583 h 623583"/>
                <a:gd name="connsiteX0-313" fmla="*/ 336947 w 336947"/>
                <a:gd name="connsiteY0-314" fmla="*/ 623583 h 623583"/>
                <a:gd name="connsiteX1-315" fmla="*/ 1545 w 336947"/>
                <a:gd name="connsiteY1-316" fmla="*/ 378586 h 623583"/>
                <a:gd name="connsiteX2-317" fmla="*/ 87848 w 336947"/>
                <a:gd name="connsiteY2-318" fmla="*/ 199366 h 623583"/>
                <a:gd name="connsiteX3-319" fmla="*/ 221014 w 336947"/>
                <a:gd name="connsiteY3-320" fmla="*/ 4054 h 623583"/>
                <a:gd name="connsiteX4-321" fmla="*/ 332238 w 336947"/>
                <a:gd name="connsiteY4-322" fmla="*/ 163099 h 623583"/>
                <a:gd name="connsiteX5-323" fmla="*/ 276120 w 336947"/>
                <a:gd name="connsiteY5-324" fmla="*/ 563928 h 623583"/>
                <a:gd name="connsiteX6-325" fmla="*/ 336947 w 336947"/>
                <a:gd name="connsiteY6-326" fmla="*/ 623583 h 623583"/>
                <a:gd name="connsiteX0-327" fmla="*/ 336947 w 336947"/>
                <a:gd name="connsiteY0-328" fmla="*/ 623583 h 623583"/>
                <a:gd name="connsiteX1-329" fmla="*/ 1545 w 336947"/>
                <a:gd name="connsiteY1-330" fmla="*/ 378586 h 623583"/>
                <a:gd name="connsiteX2-331" fmla="*/ 87848 w 336947"/>
                <a:gd name="connsiteY2-332" fmla="*/ 199366 h 623583"/>
                <a:gd name="connsiteX3-333" fmla="*/ 221014 w 336947"/>
                <a:gd name="connsiteY3-334" fmla="*/ 4054 h 623583"/>
                <a:gd name="connsiteX4-335" fmla="*/ 332238 w 336947"/>
                <a:gd name="connsiteY4-336" fmla="*/ 163099 h 623583"/>
                <a:gd name="connsiteX5-337" fmla="*/ 276120 w 336947"/>
                <a:gd name="connsiteY5-338" fmla="*/ 563928 h 623583"/>
                <a:gd name="connsiteX6-339" fmla="*/ 336947 w 336947"/>
                <a:gd name="connsiteY6-340" fmla="*/ 623583 h 623583"/>
                <a:gd name="connsiteX0-341" fmla="*/ 336947 w 336947"/>
                <a:gd name="connsiteY0-342" fmla="*/ 623529 h 623529"/>
                <a:gd name="connsiteX1-343" fmla="*/ 1545 w 336947"/>
                <a:gd name="connsiteY1-344" fmla="*/ 378532 h 623529"/>
                <a:gd name="connsiteX2-345" fmla="*/ 87848 w 336947"/>
                <a:gd name="connsiteY2-346" fmla="*/ 199312 h 623529"/>
                <a:gd name="connsiteX3-347" fmla="*/ 221014 w 336947"/>
                <a:gd name="connsiteY3-348" fmla="*/ 4000 h 623529"/>
                <a:gd name="connsiteX4-349" fmla="*/ 332238 w 336947"/>
                <a:gd name="connsiteY4-350" fmla="*/ 163045 h 623529"/>
                <a:gd name="connsiteX5-351" fmla="*/ 276120 w 336947"/>
                <a:gd name="connsiteY5-352" fmla="*/ 563874 h 623529"/>
                <a:gd name="connsiteX6-353" fmla="*/ 336947 w 336947"/>
                <a:gd name="connsiteY6-354" fmla="*/ 623529 h 623529"/>
                <a:gd name="connsiteX0-355" fmla="*/ 336947 w 385163"/>
                <a:gd name="connsiteY0-356" fmla="*/ 624277 h 624277"/>
                <a:gd name="connsiteX1-357" fmla="*/ 1545 w 385163"/>
                <a:gd name="connsiteY1-358" fmla="*/ 379280 h 624277"/>
                <a:gd name="connsiteX2-359" fmla="*/ 87848 w 385163"/>
                <a:gd name="connsiteY2-360" fmla="*/ 200060 h 624277"/>
                <a:gd name="connsiteX3-361" fmla="*/ 221014 w 385163"/>
                <a:gd name="connsiteY3-362" fmla="*/ 4748 h 624277"/>
                <a:gd name="connsiteX4-363" fmla="*/ 332238 w 385163"/>
                <a:gd name="connsiteY4-364" fmla="*/ 163793 h 624277"/>
                <a:gd name="connsiteX5-365" fmla="*/ 276120 w 385163"/>
                <a:gd name="connsiteY5-366" fmla="*/ 564622 h 624277"/>
                <a:gd name="connsiteX6-367" fmla="*/ 336947 w 385163"/>
                <a:gd name="connsiteY6-368" fmla="*/ 624277 h 624277"/>
                <a:gd name="connsiteX0-369" fmla="*/ 336947 w 343046"/>
                <a:gd name="connsiteY0-370" fmla="*/ 623495 h 623495"/>
                <a:gd name="connsiteX1-371" fmla="*/ 1545 w 343046"/>
                <a:gd name="connsiteY1-372" fmla="*/ 378498 h 623495"/>
                <a:gd name="connsiteX2-373" fmla="*/ 87848 w 343046"/>
                <a:gd name="connsiteY2-374" fmla="*/ 199278 h 623495"/>
                <a:gd name="connsiteX3-375" fmla="*/ 221014 w 343046"/>
                <a:gd name="connsiteY3-376" fmla="*/ 3966 h 623495"/>
                <a:gd name="connsiteX4-377" fmla="*/ 332238 w 343046"/>
                <a:gd name="connsiteY4-378" fmla="*/ 163011 h 623495"/>
                <a:gd name="connsiteX5-379" fmla="*/ 276120 w 343046"/>
                <a:gd name="connsiteY5-380" fmla="*/ 563840 h 623495"/>
                <a:gd name="connsiteX6-381" fmla="*/ 336947 w 343046"/>
                <a:gd name="connsiteY6-382" fmla="*/ 623495 h 623495"/>
                <a:gd name="connsiteX0-383" fmla="*/ 336947 w 343046"/>
                <a:gd name="connsiteY0-384" fmla="*/ 623495 h 623495"/>
                <a:gd name="connsiteX1-385" fmla="*/ 1545 w 343046"/>
                <a:gd name="connsiteY1-386" fmla="*/ 378498 h 623495"/>
                <a:gd name="connsiteX2-387" fmla="*/ 87848 w 343046"/>
                <a:gd name="connsiteY2-388" fmla="*/ 199278 h 623495"/>
                <a:gd name="connsiteX3-389" fmla="*/ 221014 w 343046"/>
                <a:gd name="connsiteY3-390" fmla="*/ 3966 h 623495"/>
                <a:gd name="connsiteX4-391" fmla="*/ 332238 w 343046"/>
                <a:gd name="connsiteY4-392" fmla="*/ 163011 h 623495"/>
                <a:gd name="connsiteX5-393" fmla="*/ 276120 w 343046"/>
                <a:gd name="connsiteY5-394" fmla="*/ 563840 h 623495"/>
                <a:gd name="connsiteX6-395" fmla="*/ 336947 w 343046"/>
                <a:gd name="connsiteY6-396" fmla="*/ 623495 h 623495"/>
                <a:gd name="connsiteX0-397" fmla="*/ 333917 w 340016"/>
                <a:gd name="connsiteY0-398" fmla="*/ 623495 h 623495"/>
                <a:gd name="connsiteX1-399" fmla="*/ 1614 w 340016"/>
                <a:gd name="connsiteY1-400" fmla="*/ 387503 h 623495"/>
                <a:gd name="connsiteX2-401" fmla="*/ 84818 w 340016"/>
                <a:gd name="connsiteY2-402" fmla="*/ 199278 h 623495"/>
                <a:gd name="connsiteX3-403" fmla="*/ 217984 w 340016"/>
                <a:gd name="connsiteY3-404" fmla="*/ 3966 h 623495"/>
                <a:gd name="connsiteX4-405" fmla="*/ 329208 w 340016"/>
                <a:gd name="connsiteY4-406" fmla="*/ 163011 h 623495"/>
                <a:gd name="connsiteX5-407" fmla="*/ 273090 w 340016"/>
                <a:gd name="connsiteY5-408" fmla="*/ 563840 h 623495"/>
                <a:gd name="connsiteX6-409" fmla="*/ 333917 w 340016"/>
                <a:gd name="connsiteY6-410" fmla="*/ 623495 h 623495"/>
                <a:gd name="connsiteX0-411" fmla="*/ 336659 w 342758"/>
                <a:gd name="connsiteY0-412" fmla="*/ 623495 h 623495"/>
                <a:gd name="connsiteX1-413" fmla="*/ 1550 w 342758"/>
                <a:gd name="connsiteY1-414" fmla="*/ 408616 h 623495"/>
                <a:gd name="connsiteX2-415" fmla="*/ 87560 w 342758"/>
                <a:gd name="connsiteY2-416" fmla="*/ 199278 h 623495"/>
                <a:gd name="connsiteX3-417" fmla="*/ 220726 w 342758"/>
                <a:gd name="connsiteY3-418" fmla="*/ 3966 h 623495"/>
                <a:gd name="connsiteX4-419" fmla="*/ 331950 w 342758"/>
                <a:gd name="connsiteY4-420" fmla="*/ 163011 h 623495"/>
                <a:gd name="connsiteX5-421" fmla="*/ 275832 w 342758"/>
                <a:gd name="connsiteY5-422" fmla="*/ 563840 h 623495"/>
                <a:gd name="connsiteX6-423" fmla="*/ 336659 w 342758"/>
                <a:gd name="connsiteY6-424" fmla="*/ 623495 h 623495"/>
                <a:gd name="connsiteX0-425" fmla="*/ 337051 w 343150"/>
                <a:gd name="connsiteY0-426" fmla="*/ 623495 h 623495"/>
                <a:gd name="connsiteX1-427" fmla="*/ 1942 w 343150"/>
                <a:gd name="connsiteY1-428" fmla="*/ 408616 h 623495"/>
                <a:gd name="connsiteX2-429" fmla="*/ 87952 w 343150"/>
                <a:gd name="connsiteY2-430" fmla="*/ 199278 h 623495"/>
                <a:gd name="connsiteX3-431" fmla="*/ 221118 w 343150"/>
                <a:gd name="connsiteY3-432" fmla="*/ 3966 h 623495"/>
                <a:gd name="connsiteX4-433" fmla="*/ 332342 w 343150"/>
                <a:gd name="connsiteY4-434" fmla="*/ 163011 h 623495"/>
                <a:gd name="connsiteX5-435" fmla="*/ 276224 w 343150"/>
                <a:gd name="connsiteY5-436" fmla="*/ 563840 h 623495"/>
                <a:gd name="connsiteX6-437" fmla="*/ 337051 w 343150"/>
                <a:gd name="connsiteY6-438" fmla="*/ 623495 h 623495"/>
                <a:gd name="connsiteX0-439" fmla="*/ 337051 w 343150"/>
                <a:gd name="connsiteY0-440" fmla="*/ 623495 h 623495"/>
                <a:gd name="connsiteX1-441" fmla="*/ 1942 w 343150"/>
                <a:gd name="connsiteY1-442" fmla="*/ 408616 h 623495"/>
                <a:gd name="connsiteX2-443" fmla="*/ 87952 w 343150"/>
                <a:gd name="connsiteY2-444" fmla="*/ 199278 h 623495"/>
                <a:gd name="connsiteX3-445" fmla="*/ 221118 w 343150"/>
                <a:gd name="connsiteY3-446" fmla="*/ 3966 h 623495"/>
                <a:gd name="connsiteX4-447" fmla="*/ 332342 w 343150"/>
                <a:gd name="connsiteY4-448" fmla="*/ 163011 h 623495"/>
                <a:gd name="connsiteX5-449" fmla="*/ 276224 w 343150"/>
                <a:gd name="connsiteY5-450" fmla="*/ 563840 h 623495"/>
                <a:gd name="connsiteX6-451" fmla="*/ 337051 w 343150"/>
                <a:gd name="connsiteY6-452" fmla="*/ 623495 h 623495"/>
                <a:gd name="connsiteX0-453" fmla="*/ 333918 w 340017"/>
                <a:gd name="connsiteY0-454" fmla="*/ 623495 h 623495"/>
                <a:gd name="connsiteX1-455" fmla="*/ 2056 w 340017"/>
                <a:gd name="connsiteY1-456" fmla="*/ 432682 h 623495"/>
                <a:gd name="connsiteX2-457" fmla="*/ 84819 w 340017"/>
                <a:gd name="connsiteY2-458" fmla="*/ 199278 h 623495"/>
                <a:gd name="connsiteX3-459" fmla="*/ 217985 w 340017"/>
                <a:gd name="connsiteY3-460" fmla="*/ 3966 h 623495"/>
                <a:gd name="connsiteX4-461" fmla="*/ 329209 w 340017"/>
                <a:gd name="connsiteY4-462" fmla="*/ 163011 h 623495"/>
                <a:gd name="connsiteX5-463" fmla="*/ 273091 w 340017"/>
                <a:gd name="connsiteY5-464" fmla="*/ 563840 h 623495"/>
                <a:gd name="connsiteX6-465" fmla="*/ 333918 w 340017"/>
                <a:gd name="connsiteY6-466" fmla="*/ 623495 h 623495"/>
                <a:gd name="connsiteX0-467" fmla="*/ 334739 w 340838"/>
                <a:gd name="connsiteY0-468" fmla="*/ 623495 h 623495"/>
                <a:gd name="connsiteX1-469" fmla="*/ 2877 w 340838"/>
                <a:gd name="connsiteY1-470" fmla="*/ 432682 h 623495"/>
                <a:gd name="connsiteX2-471" fmla="*/ 85640 w 340838"/>
                <a:gd name="connsiteY2-472" fmla="*/ 199278 h 623495"/>
                <a:gd name="connsiteX3-473" fmla="*/ 218806 w 340838"/>
                <a:gd name="connsiteY3-474" fmla="*/ 3966 h 623495"/>
                <a:gd name="connsiteX4-475" fmla="*/ 330030 w 340838"/>
                <a:gd name="connsiteY4-476" fmla="*/ 163011 h 623495"/>
                <a:gd name="connsiteX5-477" fmla="*/ 273912 w 340838"/>
                <a:gd name="connsiteY5-478" fmla="*/ 563840 h 623495"/>
                <a:gd name="connsiteX6-479" fmla="*/ 334739 w 340838"/>
                <a:gd name="connsiteY6-480" fmla="*/ 623495 h 623495"/>
                <a:gd name="connsiteX0-481" fmla="*/ 334739 w 334739"/>
                <a:gd name="connsiteY0-482" fmla="*/ 624082 h 624082"/>
                <a:gd name="connsiteX1-483" fmla="*/ 2877 w 334739"/>
                <a:gd name="connsiteY1-484" fmla="*/ 433269 h 624082"/>
                <a:gd name="connsiteX2-485" fmla="*/ 85640 w 334739"/>
                <a:gd name="connsiteY2-486" fmla="*/ 199865 h 624082"/>
                <a:gd name="connsiteX3-487" fmla="*/ 218806 w 334739"/>
                <a:gd name="connsiteY3-488" fmla="*/ 4553 h 624082"/>
                <a:gd name="connsiteX4-489" fmla="*/ 330030 w 334739"/>
                <a:gd name="connsiteY4-490" fmla="*/ 163598 h 624082"/>
                <a:gd name="connsiteX5-491" fmla="*/ 273912 w 334739"/>
                <a:gd name="connsiteY5-492" fmla="*/ 564427 h 624082"/>
                <a:gd name="connsiteX6-493" fmla="*/ 334739 w 334739"/>
                <a:gd name="connsiteY6-494" fmla="*/ 624082 h 624082"/>
                <a:gd name="connsiteX0-495" fmla="*/ 334739 w 334739"/>
                <a:gd name="connsiteY0-496" fmla="*/ 623615 h 623615"/>
                <a:gd name="connsiteX1-497" fmla="*/ 2877 w 334739"/>
                <a:gd name="connsiteY1-498" fmla="*/ 432802 h 623615"/>
                <a:gd name="connsiteX2-499" fmla="*/ 85640 w 334739"/>
                <a:gd name="connsiteY2-500" fmla="*/ 199398 h 623615"/>
                <a:gd name="connsiteX3-501" fmla="*/ 218806 w 334739"/>
                <a:gd name="connsiteY3-502" fmla="*/ 4086 h 623615"/>
                <a:gd name="connsiteX4-503" fmla="*/ 330030 w 334739"/>
                <a:gd name="connsiteY4-504" fmla="*/ 163131 h 623615"/>
                <a:gd name="connsiteX5-505" fmla="*/ 295911 w 334739"/>
                <a:gd name="connsiteY5-506" fmla="*/ 564560 h 623615"/>
                <a:gd name="connsiteX6-507" fmla="*/ 334739 w 334739"/>
                <a:gd name="connsiteY6-508" fmla="*/ 623615 h 623615"/>
                <a:gd name="connsiteX0-509" fmla="*/ 334739 w 334739"/>
                <a:gd name="connsiteY0-510" fmla="*/ 622805 h 622805"/>
                <a:gd name="connsiteX1-511" fmla="*/ 2877 w 334739"/>
                <a:gd name="connsiteY1-512" fmla="*/ 431992 h 622805"/>
                <a:gd name="connsiteX2-513" fmla="*/ 85640 w 334739"/>
                <a:gd name="connsiteY2-514" fmla="*/ 198588 h 622805"/>
                <a:gd name="connsiteX3-515" fmla="*/ 218806 w 334739"/>
                <a:gd name="connsiteY3-516" fmla="*/ 3276 h 622805"/>
                <a:gd name="connsiteX4-517" fmla="*/ 330030 w 334739"/>
                <a:gd name="connsiteY4-518" fmla="*/ 162321 h 622805"/>
                <a:gd name="connsiteX5-519" fmla="*/ 295911 w 334739"/>
                <a:gd name="connsiteY5-520" fmla="*/ 563750 h 622805"/>
                <a:gd name="connsiteX6-521" fmla="*/ 334739 w 334739"/>
                <a:gd name="connsiteY6-522" fmla="*/ 622805 h 622805"/>
                <a:gd name="connsiteX0-523" fmla="*/ 334739 w 334739"/>
                <a:gd name="connsiteY0-524" fmla="*/ 619834 h 619834"/>
                <a:gd name="connsiteX1-525" fmla="*/ 2877 w 334739"/>
                <a:gd name="connsiteY1-526" fmla="*/ 429021 h 619834"/>
                <a:gd name="connsiteX2-527" fmla="*/ 85640 w 334739"/>
                <a:gd name="connsiteY2-528" fmla="*/ 195617 h 619834"/>
                <a:gd name="connsiteX3-529" fmla="*/ 218806 w 334739"/>
                <a:gd name="connsiteY3-530" fmla="*/ 305 h 619834"/>
                <a:gd name="connsiteX4-531" fmla="*/ 330030 w 334739"/>
                <a:gd name="connsiteY4-532" fmla="*/ 159350 h 619834"/>
                <a:gd name="connsiteX5-533" fmla="*/ 295911 w 334739"/>
                <a:gd name="connsiteY5-534" fmla="*/ 560779 h 619834"/>
                <a:gd name="connsiteX6-535" fmla="*/ 334739 w 334739"/>
                <a:gd name="connsiteY6-536" fmla="*/ 619834 h 6198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 ang="0">
                  <a:pos x="connsiteX6-255" y="connsiteY6-256"/>
                </a:cxn>
              </a:cxnLst>
              <a:rect l="l" t="t" r="r" b="b"/>
              <a:pathLst>
                <a:path w="334739" h="619834">
                  <a:moveTo>
                    <a:pt x="334739" y="619834"/>
                  </a:moveTo>
                  <a:cubicBezTo>
                    <a:pt x="117743" y="619834"/>
                    <a:pt x="14975" y="494739"/>
                    <a:pt x="2877" y="429021"/>
                  </a:cubicBezTo>
                  <a:cubicBezTo>
                    <a:pt x="-9221" y="363303"/>
                    <a:pt x="16545" y="244048"/>
                    <a:pt x="85640" y="195617"/>
                  </a:cubicBezTo>
                  <a:cubicBezTo>
                    <a:pt x="114281" y="168667"/>
                    <a:pt x="191600" y="157833"/>
                    <a:pt x="218806" y="305"/>
                  </a:cubicBezTo>
                  <a:cubicBezTo>
                    <a:pt x="273964" y="-6267"/>
                    <a:pt x="335384" y="95085"/>
                    <a:pt x="330030" y="159350"/>
                  </a:cubicBezTo>
                  <a:cubicBezTo>
                    <a:pt x="324676" y="223615"/>
                    <a:pt x="110168" y="346642"/>
                    <a:pt x="295911" y="560779"/>
                  </a:cubicBezTo>
                  <a:cubicBezTo>
                    <a:pt x="295911" y="560780"/>
                    <a:pt x="334739" y="619833"/>
                    <a:pt x="334739" y="619834"/>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36" name="椭圆 35"/>
            <p:cNvSpPr>
              <a:spLocks noChangeAspect="1"/>
            </p:cNvSpPr>
            <p:nvPr/>
          </p:nvSpPr>
          <p:spPr>
            <a:xfrm>
              <a:off x="4741752" y="451552"/>
              <a:ext cx="36000" cy="3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37" name="任意多边形 36"/>
            <p:cNvSpPr/>
            <p:nvPr/>
          </p:nvSpPr>
          <p:spPr>
            <a:xfrm rot="17339572">
              <a:off x="4847546" y="461482"/>
              <a:ext cx="266184" cy="468390"/>
            </a:xfrm>
            <a:custGeom>
              <a:avLst/>
              <a:gdLst>
                <a:gd name="connsiteX0" fmla="*/ 197317 w 266184"/>
                <a:gd name="connsiteY0" fmla="*/ 0 h 468390"/>
                <a:gd name="connsiteX1" fmla="*/ 191542 w 266184"/>
                <a:gd name="connsiteY1" fmla="*/ 8167 h 468390"/>
                <a:gd name="connsiteX2" fmla="*/ 124421 w 266184"/>
                <a:gd name="connsiteY2" fmla="*/ 56856 h 468390"/>
                <a:gd name="connsiteX3" fmla="*/ 41658 w 266184"/>
                <a:gd name="connsiteY3" fmla="*/ 290260 h 468390"/>
                <a:gd name="connsiteX4" fmla="*/ 231823 w 266184"/>
                <a:gd name="connsiteY4" fmla="*/ 460501 h 468390"/>
                <a:gd name="connsiteX5" fmla="*/ 266184 w 266184"/>
                <a:gd name="connsiteY5" fmla="*/ 468390 h 468390"/>
                <a:gd name="connsiteX6" fmla="*/ 258674 w 266184"/>
                <a:gd name="connsiteY6" fmla="*/ 467847 h 468390"/>
                <a:gd name="connsiteX7" fmla="*/ 2877 w 266184"/>
                <a:gd name="connsiteY7" fmla="*/ 282537 h 468390"/>
                <a:gd name="connsiteX8" fmla="*/ 85640 w 266184"/>
                <a:gd name="connsiteY8" fmla="*/ 49133 h 468390"/>
                <a:gd name="connsiteX9" fmla="*/ 114704 w 266184"/>
                <a:gd name="connsiteY9" fmla="*/ 29398 h 468390"/>
                <a:gd name="connsiteX10" fmla="*/ 117018 w 266184"/>
                <a:gd name="connsiteY10" fmla="*/ 27638 h 46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184" h="468390">
                  <a:moveTo>
                    <a:pt x="197317" y="0"/>
                  </a:moveTo>
                  <a:lnTo>
                    <a:pt x="191542" y="8167"/>
                  </a:lnTo>
                  <a:cubicBezTo>
                    <a:pt x="165232" y="33935"/>
                    <a:pt x="138742" y="43381"/>
                    <a:pt x="124421" y="56856"/>
                  </a:cubicBezTo>
                  <a:cubicBezTo>
                    <a:pt x="55326" y="105287"/>
                    <a:pt x="29560" y="224542"/>
                    <a:pt x="41658" y="290260"/>
                  </a:cubicBezTo>
                  <a:cubicBezTo>
                    <a:pt x="50731" y="339549"/>
                    <a:pt x="110807" y="422237"/>
                    <a:pt x="231823" y="460501"/>
                  </a:cubicBezTo>
                  <a:lnTo>
                    <a:pt x="266184" y="468390"/>
                  </a:lnTo>
                  <a:lnTo>
                    <a:pt x="258674" y="467847"/>
                  </a:lnTo>
                  <a:cubicBezTo>
                    <a:pt x="93468" y="443004"/>
                    <a:pt x="13463" y="340040"/>
                    <a:pt x="2877" y="282537"/>
                  </a:cubicBezTo>
                  <a:cubicBezTo>
                    <a:pt x="-9221" y="216819"/>
                    <a:pt x="16545" y="97564"/>
                    <a:pt x="85640" y="49133"/>
                  </a:cubicBezTo>
                  <a:cubicBezTo>
                    <a:pt x="92800" y="42396"/>
                    <a:pt x="103003" y="36665"/>
                    <a:pt x="114704" y="29398"/>
                  </a:cubicBezTo>
                  <a:lnTo>
                    <a:pt x="117018" y="27638"/>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38" name="等腰三角形 31"/>
            <p:cNvSpPr/>
            <p:nvPr/>
          </p:nvSpPr>
          <p:spPr>
            <a:xfrm rot="3042452">
              <a:off x="5109700" y="161529"/>
              <a:ext cx="143200" cy="635112"/>
            </a:xfrm>
            <a:custGeom>
              <a:avLst/>
              <a:gdLst>
                <a:gd name="connsiteX0" fmla="*/ 0 w 197585"/>
                <a:gd name="connsiteY0" fmla="*/ 589355 h 589355"/>
                <a:gd name="connsiteX1" fmla="*/ 98793 w 197585"/>
                <a:gd name="connsiteY1" fmla="*/ 0 h 589355"/>
                <a:gd name="connsiteX2" fmla="*/ 197585 w 197585"/>
                <a:gd name="connsiteY2" fmla="*/ 589355 h 589355"/>
                <a:gd name="connsiteX3" fmla="*/ 0 w 197585"/>
                <a:gd name="connsiteY3" fmla="*/ 589355 h 589355"/>
                <a:gd name="connsiteX0-1" fmla="*/ 0 w 192071"/>
                <a:gd name="connsiteY0-2" fmla="*/ 589355 h 618679"/>
                <a:gd name="connsiteX1-3" fmla="*/ 98793 w 192071"/>
                <a:gd name="connsiteY1-4" fmla="*/ 0 h 618679"/>
                <a:gd name="connsiteX2-5" fmla="*/ 192071 w 192071"/>
                <a:gd name="connsiteY2-6" fmla="*/ 618679 h 618679"/>
                <a:gd name="connsiteX3-7" fmla="*/ 0 w 192071"/>
                <a:gd name="connsiteY3-8" fmla="*/ 589355 h 618679"/>
                <a:gd name="connsiteX0-9" fmla="*/ 0 w 192071"/>
                <a:gd name="connsiteY0-10" fmla="*/ 589355 h 618679"/>
                <a:gd name="connsiteX1-11" fmla="*/ 98793 w 192071"/>
                <a:gd name="connsiteY1-12" fmla="*/ 0 h 618679"/>
                <a:gd name="connsiteX2-13" fmla="*/ 192071 w 192071"/>
                <a:gd name="connsiteY2-14" fmla="*/ 618679 h 618679"/>
                <a:gd name="connsiteX3-15" fmla="*/ 0 w 192071"/>
                <a:gd name="connsiteY3-16" fmla="*/ 589355 h 618679"/>
                <a:gd name="connsiteX0-17" fmla="*/ 0 w 192071"/>
                <a:gd name="connsiteY0-18" fmla="*/ 589355 h 618679"/>
                <a:gd name="connsiteX1-19" fmla="*/ 98793 w 192071"/>
                <a:gd name="connsiteY1-20" fmla="*/ 0 h 618679"/>
                <a:gd name="connsiteX2-21" fmla="*/ 192071 w 192071"/>
                <a:gd name="connsiteY2-22" fmla="*/ 618679 h 618679"/>
                <a:gd name="connsiteX3-23" fmla="*/ 0 w 192071"/>
                <a:gd name="connsiteY3-24" fmla="*/ 589355 h 618679"/>
                <a:gd name="connsiteX0-25" fmla="*/ 0 w 192071"/>
                <a:gd name="connsiteY0-26" fmla="*/ 589355 h 618679"/>
                <a:gd name="connsiteX1-27" fmla="*/ 98793 w 192071"/>
                <a:gd name="connsiteY1-28" fmla="*/ 0 h 618679"/>
                <a:gd name="connsiteX2-29" fmla="*/ 192071 w 192071"/>
                <a:gd name="connsiteY2-30" fmla="*/ 618679 h 618679"/>
                <a:gd name="connsiteX3-31" fmla="*/ 0 w 192071"/>
                <a:gd name="connsiteY3-32" fmla="*/ 589355 h 618679"/>
                <a:gd name="connsiteX0-33" fmla="*/ 0 w 192071"/>
                <a:gd name="connsiteY0-34" fmla="*/ 589355 h 618679"/>
                <a:gd name="connsiteX1-35" fmla="*/ 98793 w 192071"/>
                <a:gd name="connsiteY1-36" fmla="*/ 0 h 618679"/>
                <a:gd name="connsiteX2-37" fmla="*/ 192071 w 192071"/>
                <a:gd name="connsiteY2-38" fmla="*/ 618679 h 618679"/>
                <a:gd name="connsiteX3-39" fmla="*/ 0 w 192071"/>
                <a:gd name="connsiteY3-40" fmla="*/ 589355 h 618679"/>
                <a:gd name="connsiteX0-41" fmla="*/ 0 w 216002"/>
                <a:gd name="connsiteY0-42" fmla="*/ 532124 h 618679"/>
                <a:gd name="connsiteX1-43" fmla="*/ 122724 w 216002"/>
                <a:gd name="connsiteY1-44" fmla="*/ 0 h 618679"/>
                <a:gd name="connsiteX2-45" fmla="*/ 216002 w 216002"/>
                <a:gd name="connsiteY2-46" fmla="*/ 618679 h 618679"/>
                <a:gd name="connsiteX3-47" fmla="*/ 0 w 216002"/>
                <a:gd name="connsiteY3-48" fmla="*/ 532124 h 618679"/>
                <a:gd name="connsiteX0-49" fmla="*/ 0 w 129795"/>
                <a:gd name="connsiteY0-50" fmla="*/ 532124 h 695301"/>
                <a:gd name="connsiteX1-51" fmla="*/ 122724 w 129795"/>
                <a:gd name="connsiteY1-52" fmla="*/ 0 h 695301"/>
                <a:gd name="connsiteX2-53" fmla="*/ 129795 w 129795"/>
                <a:gd name="connsiteY2-54" fmla="*/ 695301 h 695301"/>
                <a:gd name="connsiteX3-55" fmla="*/ 0 w 129795"/>
                <a:gd name="connsiteY3-56" fmla="*/ 532124 h 695301"/>
                <a:gd name="connsiteX0-57" fmla="*/ 0 w 129795"/>
                <a:gd name="connsiteY0-58" fmla="*/ 532124 h 695301"/>
                <a:gd name="connsiteX1-59" fmla="*/ 122724 w 129795"/>
                <a:gd name="connsiteY1-60" fmla="*/ 0 h 695301"/>
                <a:gd name="connsiteX2-61" fmla="*/ 129795 w 129795"/>
                <a:gd name="connsiteY2-62" fmla="*/ 695301 h 695301"/>
                <a:gd name="connsiteX3-63" fmla="*/ 0 w 129795"/>
                <a:gd name="connsiteY3-64" fmla="*/ 532124 h 695301"/>
                <a:gd name="connsiteX0-65" fmla="*/ 0 w 129795"/>
                <a:gd name="connsiteY0-66" fmla="*/ 532124 h 695301"/>
                <a:gd name="connsiteX1-67" fmla="*/ 122724 w 129795"/>
                <a:gd name="connsiteY1-68" fmla="*/ 0 h 695301"/>
                <a:gd name="connsiteX2-69" fmla="*/ 129795 w 129795"/>
                <a:gd name="connsiteY2-70" fmla="*/ 695301 h 695301"/>
                <a:gd name="connsiteX3-71" fmla="*/ 0 w 129795"/>
                <a:gd name="connsiteY3-72" fmla="*/ 532124 h 695301"/>
                <a:gd name="connsiteX0-73" fmla="*/ 0 w 125995"/>
                <a:gd name="connsiteY0-74" fmla="*/ 611381 h 695301"/>
                <a:gd name="connsiteX1-75" fmla="*/ 118924 w 125995"/>
                <a:gd name="connsiteY1-76" fmla="*/ 0 h 695301"/>
                <a:gd name="connsiteX2-77" fmla="*/ 125995 w 125995"/>
                <a:gd name="connsiteY2-78" fmla="*/ 695301 h 695301"/>
                <a:gd name="connsiteX3-79" fmla="*/ 0 w 125995"/>
                <a:gd name="connsiteY3-80" fmla="*/ 611381 h 695301"/>
                <a:gd name="connsiteX0-81" fmla="*/ 0 w 128897"/>
                <a:gd name="connsiteY0-82" fmla="*/ 611381 h 638825"/>
                <a:gd name="connsiteX1-83" fmla="*/ 118924 w 128897"/>
                <a:gd name="connsiteY1-84" fmla="*/ 0 h 638825"/>
                <a:gd name="connsiteX2-85" fmla="*/ 128897 w 128897"/>
                <a:gd name="connsiteY2-86" fmla="*/ 638825 h 638825"/>
                <a:gd name="connsiteX3-87" fmla="*/ 0 w 128897"/>
                <a:gd name="connsiteY3-88" fmla="*/ 611381 h 638825"/>
                <a:gd name="connsiteX0-89" fmla="*/ 0 w 128897"/>
                <a:gd name="connsiteY0-90" fmla="*/ 611381 h 638825"/>
                <a:gd name="connsiteX1-91" fmla="*/ 118924 w 128897"/>
                <a:gd name="connsiteY1-92" fmla="*/ 0 h 638825"/>
                <a:gd name="connsiteX2-93" fmla="*/ 128897 w 128897"/>
                <a:gd name="connsiteY2-94" fmla="*/ 638825 h 638825"/>
                <a:gd name="connsiteX3-95" fmla="*/ 0 w 128897"/>
                <a:gd name="connsiteY3-96" fmla="*/ 611381 h 638825"/>
                <a:gd name="connsiteX0-97" fmla="*/ 0 w 135693"/>
                <a:gd name="connsiteY0-98" fmla="*/ 611381 h 611381"/>
                <a:gd name="connsiteX1-99" fmla="*/ 118924 w 135693"/>
                <a:gd name="connsiteY1-100" fmla="*/ 0 h 611381"/>
                <a:gd name="connsiteX2-101" fmla="*/ 135693 w 135693"/>
                <a:gd name="connsiteY2-102" fmla="*/ 609452 h 611381"/>
                <a:gd name="connsiteX3-103" fmla="*/ 0 w 135693"/>
                <a:gd name="connsiteY3-104" fmla="*/ 611381 h 611381"/>
                <a:gd name="connsiteX0-105" fmla="*/ 0 w 135693"/>
                <a:gd name="connsiteY0-106" fmla="*/ 611381 h 620290"/>
                <a:gd name="connsiteX1-107" fmla="*/ 118924 w 135693"/>
                <a:gd name="connsiteY1-108" fmla="*/ 0 h 620290"/>
                <a:gd name="connsiteX2-109" fmla="*/ 135693 w 135693"/>
                <a:gd name="connsiteY2-110" fmla="*/ 609452 h 620290"/>
                <a:gd name="connsiteX3-111" fmla="*/ 0 w 135693"/>
                <a:gd name="connsiteY3-112" fmla="*/ 611381 h 620290"/>
                <a:gd name="connsiteX0-113" fmla="*/ 0 w 135693"/>
                <a:gd name="connsiteY0-114" fmla="*/ 611381 h 635112"/>
                <a:gd name="connsiteX1-115" fmla="*/ 118924 w 135693"/>
                <a:gd name="connsiteY1-116" fmla="*/ 0 h 635112"/>
                <a:gd name="connsiteX2-117" fmla="*/ 135693 w 135693"/>
                <a:gd name="connsiteY2-118" fmla="*/ 609452 h 635112"/>
                <a:gd name="connsiteX3-119" fmla="*/ 0 w 135693"/>
                <a:gd name="connsiteY3-120" fmla="*/ 611381 h 635112"/>
                <a:gd name="connsiteX0-121" fmla="*/ 0 w 135693"/>
                <a:gd name="connsiteY0-122" fmla="*/ 611381 h 635112"/>
                <a:gd name="connsiteX1-123" fmla="*/ 118924 w 135693"/>
                <a:gd name="connsiteY1-124" fmla="*/ 0 h 635112"/>
                <a:gd name="connsiteX2-125" fmla="*/ 135693 w 135693"/>
                <a:gd name="connsiteY2-126" fmla="*/ 609452 h 635112"/>
                <a:gd name="connsiteX3-127" fmla="*/ 0 w 135693"/>
                <a:gd name="connsiteY3-128" fmla="*/ 611381 h 635112"/>
                <a:gd name="connsiteX0-129" fmla="*/ 0 w 143200"/>
                <a:gd name="connsiteY0-130" fmla="*/ 611381 h 635112"/>
                <a:gd name="connsiteX1-131" fmla="*/ 118924 w 143200"/>
                <a:gd name="connsiteY1-132" fmla="*/ 0 h 635112"/>
                <a:gd name="connsiteX2-133" fmla="*/ 135693 w 143200"/>
                <a:gd name="connsiteY2-134" fmla="*/ 609452 h 635112"/>
                <a:gd name="connsiteX3-135" fmla="*/ 0 w 143200"/>
                <a:gd name="connsiteY3-136" fmla="*/ 611381 h 635112"/>
              </a:gdLst>
              <a:ahLst/>
              <a:cxnLst>
                <a:cxn ang="0">
                  <a:pos x="connsiteX0-1" y="connsiteY0-2"/>
                </a:cxn>
                <a:cxn ang="0">
                  <a:pos x="connsiteX1-3" y="connsiteY1-4"/>
                </a:cxn>
                <a:cxn ang="0">
                  <a:pos x="connsiteX2-5" y="connsiteY2-6"/>
                </a:cxn>
                <a:cxn ang="0">
                  <a:pos x="connsiteX3-7" y="connsiteY3-8"/>
                </a:cxn>
              </a:cxnLst>
              <a:rect l="l" t="t" r="r" b="b"/>
              <a:pathLst>
                <a:path w="143200" h="635112">
                  <a:moveTo>
                    <a:pt x="0" y="611381"/>
                  </a:moveTo>
                  <a:cubicBezTo>
                    <a:pt x="39641" y="407587"/>
                    <a:pt x="68876" y="525937"/>
                    <a:pt x="118924" y="0"/>
                  </a:cubicBezTo>
                  <a:cubicBezTo>
                    <a:pt x="165155" y="473252"/>
                    <a:pt x="130103" y="406301"/>
                    <a:pt x="135693" y="609452"/>
                  </a:cubicBezTo>
                  <a:cubicBezTo>
                    <a:pt x="88266" y="641943"/>
                    <a:pt x="62444" y="644663"/>
                    <a:pt x="0" y="611381"/>
                  </a:cubicBezTo>
                  <a:close/>
                </a:path>
              </a:pathLst>
            </a:custGeom>
            <a:solidFill>
              <a:srgbClr val="860D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1"/>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节</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2"/>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www.ypppt.com/jiaocheng/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研究背景和意义</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表 5"/>
            <p:cNvPicPr>
              <a:picLocks noGrp="1" noRot="1" noChangeAspect="1" noMove="1" noResize="1" noEditPoints="1" noAdjustHandles="1" noChangeArrowheads="1" noChangeShapeType="1"/>
            </p:cNvPicPr>
            <p:nvPr/>
          </p:nvPicPr>
          <p:blipFill>
            <a:blip r:embed="rId1"/>
            <a:stretch>
              <a:fillRect/>
            </a:stretch>
          </p:blipFill>
          <p:spPr>
            <a:xfrm>
              <a:off x="3473553" y="2482913"/>
              <a:ext cx="2838261" cy="18921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1347360" y="1863817"/>
            <a:ext cx="10713261" cy="1015663"/>
          </a:xfrm>
          <a:prstGeom prst="rect">
            <a:avLst/>
          </a:prstGeom>
          <a:noFill/>
        </p:spPr>
        <p:txBody>
          <a:bodyPr wrap="square" rtlCol="0">
            <a:spAutoFit/>
          </a:bodyPr>
          <a:lstStyle/>
          <a:p>
            <a:pPr>
              <a:spcBef>
                <a:spcPct val="50000"/>
              </a:spcBef>
            </a:pPr>
            <a:r>
              <a:rPr lang="zh-CN" altLang="en-US" sz="2400"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纪录片行业现状</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spcBef>
                <a:spcPct val="50000"/>
              </a:spcBef>
            </a:pPr>
            <a:r>
              <a:rPr lang="zh-CN" altLang="en-US" sz="2400" dirty="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虽然最近出现</a:t>
            </a:r>
            <a:r>
              <a:rPr lang="zh-CN" altLang="en-US" dirty="0" smtClean="0">
                <a:solidFill>
                  <a:schemeClr val="bg1"/>
                </a:solidFill>
                <a:latin typeface="微软雅黑" panose="020B0503020204020204" pitchFamily="34" charset="-122"/>
                <a:ea typeface="微软雅黑" panose="020B0503020204020204" pitchFamily="34" charset="-122"/>
              </a:rPr>
              <a:t>了一批比较受欢迎的纪录片，但是目前影视市场中纪录片占比仍然较低。</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92" name="矩形 5"/>
          <p:cNvSpPr>
            <a:spLocks noChangeArrowheads="1"/>
          </p:cNvSpPr>
          <p:nvPr/>
        </p:nvSpPr>
        <p:spPr bwMode="auto">
          <a:xfrm>
            <a:off x="1206151" y="1802263"/>
            <a:ext cx="103933" cy="584775"/>
          </a:xfrm>
          <a:prstGeom prst="rect">
            <a:avLst/>
          </a:prstGeom>
          <a:solidFill>
            <a:srgbClr val="00B0F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95" name="矩形 5"/>
          <p:cNvSpPr>
            <a:spLocks noChangeArrowheads="1"/>
          </p:cNvSpPr>
          <p:nvPr/>
        </p:nvSpPr>
        <p:spPr bwMode="auto">
          <a:xfrm>
            <a:off x="1206151" y="3159798"/>
            <a:ext cx="103933" cy="584775"/>
          </a:xfrm>
          <a:prstGeom prst="rect">
            <a:avLst/>
          </a:prstGeom>
          <a:solidFill>
            <a:srgbClr val="00B05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96" name="文本框 95"/>
          <p:cNvSpPr txBox="1"/>
          <p:nvPr/>
        </p:nvSpPr>
        <p:spPr>
          <a:xfrm>
            <a:off x="1347361" y="4486555"/>
            <a:ext cx="10713260" cy="1000274"/>
          </a:xfrm>
          <a:prstGeom prst="rect">
            <a:avLst/>
          </a:prstGeom>
          <a:noFill/>
        </p:spPr>
        <p:txBody>
          <a:bodyPr wrap="square" rtlCol="0">
            <a:spAutoFit/>
          </a:bodyPr>
          <a:lstStyle/>
          <a:p>
            <a:pPr>
              <a:spcBef>
                <a:spcPct val="50000"/>
              </a:spcBef>
            </a:pPr>
            <a:r>
              <a:rPr lang="zh-CN" altLang="en-US" sz="3200"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知识图谱研究现状</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spcBef>
                <a:spcPct val="50000"/>
              </a:spcBef>
            </a:pPr>
            <a:r>
              <a:rPr lang="zh-CN" altLang="en-US" sz="1600" b="1"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目前关于知识图谱的构建技术处于发展阶段，系统的教材和资料较少。</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97" name="矩形 5"/>
          <p:cNvSpPr>
            <a:spLocks noChangeArrowheads="1"/>
          </p:cNvSpPr>
          <p:nvPr/>
        </p:nvSpPr>
        <p:spPr bwMode="auto">
          <a:xfrm>
            <a:off x="1206151" y="4486555"/>
            <a:ext cx="103933" cy="584775"/>
          </a:xfrm>
          <a:prstGeom prst="rect">
            <a:avLst/>
          </a:prstGeom>
          <a:solidFill>
            <a:srgbClr val="BE3C1A"/>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104" name="文本框 103"/>
          <p:cNvSpPr txBox="1"/>
          <p:nvPr/>
        </p:nvSpPr>
        <p:spPr>
          <a:xfrm>
            <a:off x="1347360" y="3129020"/>
            <a:ext cx="10713261" cy="1138773"/>
          </a:xfrm>
          <a:prstGeom prst="rect">
            <a:avLst/>
          </a:prstGeom>
          <a:noFill/>
        </p:spPr>
        <p:txBody>
          <a:bodyPr wrap="square" rtlCol="0">
            <a:spAutoFit/>
          </a:bodyPr>
          <a:lstStyle/>
          <a:p>
            <a:pPr>
              <a:spcBef>
                <a:spcPct val="50000"/>
              </a:spcBef>
            </a:pPr>
            <a:r>
              <a:rPr lang="zh-CN" altLang="en-US" sz="3200" dirty="0">
                <a:solidFill>
                  <a:schemeClr val="bg1"/>
                </a:solidFill>
                <a:latin typeface="微软雅黑" panose="020B0503020204020204" pitchFamily="34" charset="-122"/>
                <a:ea typeface="微软雅黑" panose="020B0503020204020204" pitchFamily="34" charset="-122"/>
              </a:rPr>
              <a:t>  </a:t>
            </a:r>
            <a:r>
              <a:rPr lang="zh-CN" altLang="en-US" sz="3200"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可视化研究现状</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spcBef>
                <a:spcPct val="50000"/>
              </a:spcBef>
            </a:pPr>
            <a:r>
              <a:rPr lang="zh-CN" altLang="en-US" sz="2400" dirty="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目前关于可视化的研究相对成熟一些，市场上也有很多可视化的工具。</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7" name="组合 38"/>
          <p:cNvGrpSpPr/>
          <p:nvPr/>
        </p:nvGrpSpPr>
        <p:grpSpPr>
          <a:xfrm>
            <a:off x="106634" y="-8817"/>
            <a:ext cx="3262649" cy="553998"/>
            <a:chOff x="3345361" y="1722821"/>
            <a:chExt cx="2721200" cy="553998"/>
          </a:xfrm>
        </p:grpSpPr>
        <p:sp>
          <p:nvSpPr>
            <p:cNvPr id="20" name="TextBox 6"/>
            <p:cNvSpPr txBox="1"/>
            <p:nvPr/>
          </p:nvSpPr>
          <p:spPr>
            <a:xfrm>
              <a:off x="3906561" y="1722821"/>
              <a:ext cx="2160000" cy="553998"/>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Part1</a:t>
              </a:r>
              <a:r>
                <a:rPr lang="zh-CN" altLang="en-US" b="1" dirty="0" smtClean="0">
                  <a:solidFill>
                    <a:schemeClr val="bg1"/>
                  </a:solidFill>
                  <a:latin typeface="微软雅黑" panose="020B0503020204020204" pitchFamily="34" charset="-122"/>
                  <a:ea typeface="微软雅黑" panose="020B0503020204020204" pitchFamily="34" charset="-122"/>
                </a:rPr>
                <a:t> 研究背景和意义</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19" name="Freeform 245"/>
            <p:cNvSpPr/>
            <p:nvPr/>
          </p:nvSpPr>
          <p:spPr bwMode="auto">
            <a:xfrm>
              <a:off x="3345361" y="1790715"/>
              <a:ext cx="418211" cy="418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sp>
        <p:nvSpPr>
          <p:cNvPr id="4" name="文本框 3"/>
          <p:cNvSpPr txBox="1"/>
          <p:nvPr/>
        </p:nvSpPr>
        <p:spPr>
          <a:xfrm>
            <a:off x="357346" y="942889"/>
            <a:ext cx="1980029" cy="523220"/>
          </a:xfrm>
          <a:prstGeom prst="rect">
            <a:avLst/>
          </a:prstGeom>
          <a:noFill/>
        </p:spPr>
        <p:txBody>
          <a:bodyPr wrap="none" rtlCol="0">
            <a:spAutoFit/>
          </a:bodyPr>
          <a:lstStyle/>
          <a:p>
            <a:r>
              <a:rPr kumimoji="1" lang="zh-CN" altLang="en-US" sz="28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研究背景：</a:t>
            </a:r>
            <a:endParaRPr kumimoji="1"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表 14"/>
          <p:cNvPicPr>
            <a:picLocks noGrp="1" noRot="1" noChangeAspect="1" noMove="1" noResize="1" noEditPoints="1" noAdjustHandles="1" noChangeArrowheads="1" noChangeShapeType="1"/>
          </p:cNvPicPr>
          <p:nvPr/>
        </p:nvPicPr>
        <p:blipFill>
          <a:blip r:embed="rId1"/>
          <a:stretch>
            <a:fillRect/>
          </a:stretch>
        </p:blipFill>
        <p:spPr>
          <a:xfrm>
            <a:off x="8962290" y="-1105405"/>
            <a:ext cx="5002232" cy="3334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38"/>
          <p:cNvGrpSpPr/>
          <p:nvPr/>
        </p:nvGrpSpPr>
        <p:grpSpPr>
          <a:xfrm>
            <a:off x="106634" y="-8817"/>
            <a:ext cx="3262649" cy="553998"/>
            <a:chOff x="3345361" y="1722821"/>
            <a:chExt cx="2721200" cy="553998"/>
          </a:xfrm>
        </p:grpSpPr>
        <p:sp>
          <p:nvSpPr>
            <p:cNvPr id="20" name="TextBox 6"/>
            <p:cNvSpPr txBox="1"/>
            <p:nvPr/>
          </p:nvSpPr>
          <p:spPr>
            <a:xfrm>
              <a:off x="3906561" y="1722821"/>
              <a:ext cx="2160000" cy="553998"/>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Part1</a:t>
              </a:r>
              <a:r>
                <a:rPr lang="zh-CN" altLang="en-US" b="1" dirty="0" smtClean="0">
                  <a:solidFill>
                    <a:schemeClr val="bg1"/>
                  </a:solidFill>
                  <a:latin typeface="微软雅黑" panose="020B0503020204020204" pitchFamily="34" charset="-122"/>
                  <a:ea typeface="微软雅黑" panose="020B0503020204020204" pitchFamily="34" charset="-122"/>
                </a:rPr>
                <a:t> 研究背景和意义</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19" name="Freeform 245"/>
            <p:cNvSpPr/>
            <p:nvPr/>
          </p:nvSpPr>
          <p:spPr bwMode="auto">
            <a:xfrm>
              <a:off x="3345361" y="1790715"/>
              <a:ext cx="418211" cy="418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pic>
        <p:nvPicPr>
          <p:cNvPr id="12" name="图表 14"/>
          <p:cNvPicPr>
            <a:picLocks noGrp="1" noRot="1" noChangeAspect="1" noMove="1" noResize="1" noEditPoints="1" noAdjustHandles="1" noChangeArrowheads="1" noChangeShapeType="1"/>
          </p:cNvPicPr>
          <p:nvPr/>
        </p:nvPicPr>
        <p:blipFill>
          <a:blip r:embed="rId1"/>
          <a:stretch>
            <a:fillRect/>
          </a:stretch>
        </p:blipFill>
        <p:spPr>
          <a:xfrm>
            <a:off x="8962290" y="-1105405"/>
            <a:ext cx="5002232" cy="3334821"/>
          </a:xfrm>
          <a:prstGeom prst="rect">
            <a:avLst/>
          </a:prstGeom>
        </p:spPr>
      </p:pic>
      <p:grpSp>
        <p:nvGrpSpPr>
          <p:cNvPr id="13" name="组合 19"/>
          <p:cNvGrpSpPr/>
          <p:nvPr/>
        </p:nvGrpSpPr>
        <p:grpSpPr>
          <a:xfrm>
            <a:off x="1762285" y="2299404"/>
            <a:ext cx="1227099" cy="1227099"/>
            <a:chOff x="1647456" y="1723430"/>
            <a:chExt cx="2143421" cy="2877673"/>
          </a:xfrm>
        </p:grpSpPr>
        <p:sp>
          <p:nvSpPr>
            <p:cNvPr id="14"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15" name="直角三角形 14"/>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5"/>
          <p:cNvSpPr>
            <a:spLocks noChangeArrowheads="1"/>
          </p:cNvSpPr>
          <p:nvPr/>
        </p:nvSpPr>
        <p:spPr bwMode="auto">
          <a:xfrm>
            <a:off x="2989384" y="3187427"/>
            <a:ext cx="532813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    利用先进的技术手段促进我国纪录片的发展。</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nvGrpSpPr>
          <p:cNvPr id="18" name="组合 5"/>
          <p:cNvGrpSpPr/>
          <p:nvPr/>
        </p:nvGrpSpPr>
        <p:grpSpPr>
          <a:xfrm>
            <a:off x="8047890" y="4672120"/>
            <a:ext cx="269633" cy="269633"/>
            <a:chOff x="1647456" y="1723430"/>
            <a:chExt cx="2143421" cy="2877673"/>
          </a:xfrm>
        </p:grpSpPr>
        <p:sp>
          <p:nvSpPr>
            <p:cNvPr id="21"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22" name="直角三角形 21"/>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8"/>
          <p:cNvGrpSpPr/>
          <p:nvPr/>
        </p:nvGrpSpPr>
        <p:grpSpPr>
          <a:xfrm>
            <a:off x="1526647" y="2229416"/>
            <a:ext cx="139975" cy="139975"/>
            <a:chOff x="1647456" y="1723430"/>
            <a:chExt cx="2143421" cy="2877673"/>
          </a:xfrm>
        </p:grpSpPr>
        <p:sp>
          <p:nvSpPr>
            <p:cNvPr id="24"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25" name="直角三角形 24"/>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11"/>
          <p:cNvGrpSpPr/>
          <p:nvPr/>
        </p:nvGrpSpPr>
        <p:grpSpPr>
          <a:xfrm>
            <a:off x="8317524" y="4941754"/>
            <a:ext cx="105508" cy="105508"/>
            <a:chOff x="1647456" y="1723430"/>
            <a:chExt cx="2143421" cy="2877673"/>
          </a:xfrm>
        </p:grpSpPr>
        <p:sp>
          <p:nvSpPr>
            <p:cNvPr id="27"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28" name="直角三角形 27"/>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762284" y="2728286"/>
            <a:ext cx="1338828" cy="369332"/>
          </a:xfrm>
          <a:prstGeom prst="rect">
            <a:avLst/>
          </a:prstGeom>
        </p:spPr>
        <p:txBody>
          <a:bodyPr wrap="none">
            <a:spAutoFit/>
          </a:bodyPr>
          <a:lstStyle/>
          <a:p>
            <a:r>
              <a:rPr kumimoji="1"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研究意义：</a:t>
            </a:r>
            <a:endParaRPr kumimoji="1"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研究目的</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表 5"/>
            <p:cNvPicPr>
              <a:picLocks noGrp="1" noRot="1" noChangeAspect="1" noMove="1" noResize="1" noEditPoints="1" noAdjustHandles="1" noChangeArrowheads="1" noChangeShapeType="1"/>
            </p:cNvPicPr>
            <p:nvPr/>
          </p:nvPicPr>
          <p:blipFill>
            <a:blip r:embed="rId1"/>
            <a:stretch>
              <a:fillRect/>
            </a:stretch>
          </p:blipFill>
          <p:spPr>
            <a:xfrm>
              <a:off x="3473553" y="2482913"/>
              <a:ext cx="2838261" cy="18921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676684" y="1565029"/>
            <a:ext cx="1227100" cy="1227099"/>
            <a:chOff x="1647454" y="1723430"/>
            <a:chExt cx="2143423" cy="2877673"/>
          </a:xfrm>
        </p:grpSpPr>
        <p:sp>
          <p:nvSpPr>
            <p:cNvPr id="21"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22" name="直角三角形 21"/>
            <p:cNvSpPr/>
            <p:nvPr/>
          </p:nvSpPr>
          <p:spPr>
            <a:xfrm rot="5400000">
              <a:off x="1166962" y="2203927"/>
              <a:ext cx="2877668" cy="1916684"/>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09" name="矩形 5"/>
          <p:cNvSpPr>
            <a:spLocks noChangeArrowheads="1"/>
          </p:cNvSpPr>
          <p:nvPr/>
        </p:nvSpPr>
        <p:spPr bwMode="auto">
          <a:xfrm>
            <a:off x="4015512" y="2822384"/>
            <a:ext cx="53281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    本论文的研究致力于构建一个关于中国纪录片数据展示和知识图谱构建的可视化系统。</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962290" y="3937745"/>
            <a:ext cx="269633" cy="269633"/>
            <a:chOff x="1647456" y="1723430"/>
            <a:chExt cx="2143421" cy="2877673"/>
          </a:xfrm>
        </p:grpSpPr>
        <p:sp>
          <p:nvSpPr>
            <p:cNvPr id="7"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8" name="直角三角形 7"/>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441047" y="1495041"/>
            <a:ext cx="139975" cy="139975"/>
            <a:chOff x="1647456" y="1723430"/>
            <a:chExt cx="2143421" cy="2877673"/>
          </a:xfrm>
        </p:grpSpPr>
        <p:sp>
          <p:nvSpPr>
            <p:cNvPr id="10"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11" name="直角三角形 10"/>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231924" y="4207379"/>
            <a:ext cx="105508" cy="105508"/>
            <a:chOff x="1647456" y="1723430"/>
            <a:chExt cx="2143421" cy="2877673"/>
          </a:xfrm>
        </p:grpSpPr>
        <p:sp>
          <p:nvSpPr>
            <p:cNvPr id="13" name="矩形 17"/>
            <p:cNvSpPr>
              <a:spLocks noChangeArrowheads="1"/>
            </p:cNvSpPr>
            <p:nvPr/>
          </p:nvSpPr>
          <p:spPr bwMode="auto">
            <a:xfrm>
              <a:off x="1647457" y="1723430"/>
              <a:ext cx="2143420" cy="2877668"/>
            </a:xfrm>
            <a:prstGeom prst="rect">
              <a:avLst/>
            </a:prstGeom>
            <a:solidFill>
              <a:srgbClr val="00B0F0"/>
            </a:solidFill>
            <a:ln>
              <a:noFill/>
            </a:ln>
          </p:spPr>
          <p:txBody>
            <a:bodyPr anchor="ctr"/>
            <a:lstStyle/>
            <a:p>
              <a:pPr algn="ctr"/>
              <a:endParaRPr lang="zh-CN" altLang="zh-CN">
                <a:solidFill>
                  <a:srgbClr val="FFFFFF"/>
                </a:solidFill>
                <a:ea typeface="微软雅黑" panose="020B0503020204020204" pitchFamily="34" charset="-122"/>
              </a:endParaRPr>
            </a:p>
          </p:txBody>
        </p:sp>
        <p:sp>
          <p:nvSpPr>
            <p:cNvPr id="14" name="直角三角形 13"/>
            <p:cNvSpPr/>
            <p:nvPr/>
          </p:nvSpPr>
          <p:spPr>
            <a:xfrm rot="5400000">
              <a:off x="1280332" y="2090558"/>
              <a:ext cx="2877669" cy="214342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表 14"/>
          <p:cNvPicPr>
            <a:picLocks noGrp="1" noRot="1" noChangeAspect="1" noMove="1" noResize="1" noEditPoints="1" noAdjustHandles="1" noChangeArrowheads="1" noChangeShapeType="1"/>
          </p:cNvPicPr>
          <p:nvPr/>
        </p:nvPicPr>
        <p:blipFill>
          <a:blip r:embed="rId1"/>
          <a:stretch>
            <a:fillRect/>
          </a:stretch>
        </p:blipFill>
        <p:spPr>
          <a:xfrm>
            <a:off x="8962290" y="-1105405"/>
            <a:ext cx="5002232" cy="3334821"/>
          </a:xfrm>
          <a:prstGeom prst="rect">
            <a:avLst/>
          </a:prstGeom>
        </p:spPr>
      </p:pic>
      <p:sp>
        <p:nvSpPr>
          <p:cNvPr id="16" name="矩形 15"/>
          <p:cNvSpPr/>
          <p:nvPr/>
        </p:nvSpPr>
        <p:spPr>
          <a:xfrm>
            <a:off x="2676684" y="1964604"/>
            <a:ext cx="1338828" cy="369332"/>
          </a:xfrm>
          <a:prstGeom prst="rect">
            <a:avLst/>
          </a:prstGeom>
        </p:spPr>
        <p:txBody>
          <a:bodyPr wrap="none">
            <a:spAutoFit/>
          </a:bodyPr>
          <a:lstStyle/>
          <a:p>
            <a:r>
              <a:rPr kumimoji="1"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研究目的：</a:t>
            </a:r>
            <a:endParaRPr kumimoji="1"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6"/>
          <p:cNvSpPr txBox="1"/>
          <p:nvPr/>
        </p:nvSpPr>
        <p:spPr>
          <a:xfrm>
            <a:off x="756313" y="175382"/>
            <a:ext cx="2589785" cy="276999"/>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Part2</a:t>
            </a:r>
            <a:r>
              <a:rPr lang="zh-CN" altLang="en-US" b="1" dirty="0" smtClean="0">
                <a:solidFill>
                  <a:schemeClr val="bg1"/>
                </a:solidFill>
                <a:latin typeface="微软雅黑" panose="020B0503020204020204" pitchFamily="34" charset="-122"/>
                <a:ea typeface="微软雅黑" panose="020B0503020204020204" pitchFamily="34" charset="-122"/>
              </a:rPr>
              <a:t> 研究目的</a:t>
            </a:r>
            <a:endParaRPr lang="en-US" b="1" dirty="0">
              <a:solidFill>
                <a:srgbClr val="00B0F0"/>
              </a:solidFill>
              <a:latin typeface="微软雅黑" panose="020B0503020204020204" pitchFamily="34" charset="-122"/>
              <a:ea typeface="微软雅黑" panose="020B0503020204020204" pitchFamily="34" charset="-122"/>
            </a:endParaRPr>
          </a:p>
        </p:txBody>
      </p:sp>
      <p:sp>
        <p:nvSpPr>
          <p:cNvPr id="23" name="Freeform 216"/>
          <p:cNvSpPr>
            <a:spLocks noEditPoints="1"/>
          </p:cNvSpPr>
          <p:nvPr/>
        </p:nvSpPr>
        <p:spPr bwMode="auto">
          <a:xfrm>
            <a:off x="177295" y="98605"/>
            <a:ext cx="427647" cy="43055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73553" y="2482913"/>
            <a:ext cx="5244895" cy="1892174"/>
            <a:chOff x="3114013" y="2408223"/>
            <a:chExt cx="5244895" cy="1892174"/>
          </a:xfrm>
        </p:grpSpPr>
        <p:sp>
          <p:nvSpPr>
            <p:cNvPr id="11" name="矩形 10"/>
            <p:cNvSpPr/>
            <p:nvPr/>
          </p:nvSpPr>
          <p:spPr>
            <a:xfrm>
              <a:off x="5382193" y="2698746"/>
              <a:ext cx="2976715" cy="1311128"/>
            </a:xfrm>
            <a:prstGeom prst="rect">
              <a:avLst/>
            </a:prstGeom>
          </p:spPr>
          <p:txBody>
            <a:bodyPr wrap="square">
              <a:spAutoFit/>
            </a:bodyPr>
            <a:lstStyle/>
            <a:p>
              <a:pPr>
                <a:lnSpc>
                  <a:spcPct val="120000"/>
                </a:lnSpc>
              </a:pP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4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ART</a:t>
              </a:r>
              <a:r>
                <a:rPr lang="en-US" altLang="zh-CN" sz="4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8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4800" b="1"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关键技术介绍</a:t>
              </a:r>
              <a:r>
                <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表 5"/>
            <p:cNvPicPr>
              <a:picLocks noGrp="1" noRot="1" noChangeAspect="1" noMove="1" noResize="1" noEditPoints="1" noAdjustHandles="1" noChangeArrowheads="1" noChangeShapeType="1"/>
            </p:cNvPicPr>
            <p:nvPr/>
          </p:nvPicPr>
          <p:blipFill>
            <a:blip r:embed="rId1"/>
            <a:stretch>
              <a:fillRect/>
            </a:stretch>
          </p:blipFill>
          <p:spPr>
            <a:xfrm>
              <a:off x="3473553" y="2482913"/>
              <a:ext cx="2838261" cy="18921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21682" y="0"/>
            <a:ext cx="6739912" cy="6739906"/>
            <a:chOff x="4694599" y="4742816"/>
            <a:chExt cx="2735263" cy="2735262"/>
          </a:xfrm>
          <a:noFill/>
        </p:grpSpPr>
        <p:sp>
          <p:nvSpPr>
            <p:cNvPr id="24" name="Freeform 8"/>
            <p:cNvSpPr/>
            <p:nvPr/>
          </p:nvSpPr>
          <p:spPr bwMode="auto">
            <a:xfrm>
              <a:off x="6852011" y="5696904"/>
              <a:ext cx="500063" cy="708025"/>
            </a:xfrm>
            <a:custGeom>
              <a:avLst/>
              <a:gdLst>
                <a:gd name="T0" fmla="*/ 0 w 97"/>
                <a:gd name="T1" fmla="*/ 33 h 137"/>
                <a:gd name="T2" fmla="*/ 93 w 97"/>
                <a:gd name="T3" fmla="*/ 0 h 137"/>
                <a:gd name="T4" fmla="*/ 97 w 97"/>
                <a:gd name="T5" fmla="*/ 16 h 137"/>
                <a:gd name="T6" fmla="*/ 22 w 97"/>
                <a:gd name="T7" fmla="*/ 137 h 137"/>
                <a:gd name="T8" fmla="*/ 0 w 97"/>
                <a:gd name="T9" fmla="*/ 33 h 137"/>
              </a:gdLst>
              <a:ahLst/>
              <a:cxnLst>
                <a:cxn ang="0">
                  <a:pos x="T0" y="T1"/>
                </a:cxn>
                <a:cxn ang="0">
                  <a:pos x="T2" y="T3"/>
                </a:cxn>
                <a:cxn ang="0">
                  <a:pos x="T4" y="T5"/>
                </a:cxn>
                <a:cxn ang="0">
                  <a:pos x="T6" y="T7"/>
                </a:cxn>
                <a:cxn ang="0">
                  <a:pos x="T8" y="T9"/>
                </a:cxn>
              </a:cxnLst>
              <a:rect l="0" t="0" r="r" b="b"/>
              <a:pathLst>
                <a:path w="97" h="137">
                  <a:moveTo>
                    <a:pt x="0" y="33"/>
                  </a:moveTo>
                  <a:cubicBezTo>
                    <a:pt x="93" y="0"/>
                    <a:pt x="93" y="0"/>
                    <a:pt x="93" y="0"/>
                  </a:cubicBezTo>
                  <a:cubicBezTo>
                    <a:pt x="95" y="5"/>
                    <a:pt x="96" y="11"/>
                    <a:pt x="97" y="16"/>
                  </a:cubicBezTo>
                  <a:cubicBezTo>
                    <a:pt x="96" y="56"/>
                    <a:pt x="68" y="99"/>
                    <a:pt x="22" y="137"/>
                  </a:cubicBezTo>
                  <a:cubicBezTo>
                    <a:pt x="19" y="103"/>
                    <a:pt x="11" y="68"/>
                    <a:pt x="0" y="33"/>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6542449" y="5253991"/>
              <a:ext cx="752475" cy="520700"/>
            </a:xfrm>
            <a:custGeom>
              <a:avLst/>
              <a:gdLst>
                <a:gd name="T0" fmla="*/ 146 w 146"/>
                <a:gd name="T1" fmla="*/ 69 h 101"/>
                <a:gd name="T2" fmla="*/ 53 w 146"/>
                <a:gd name="T3" fmla="*/ 101 h 101"/>
                <a:gd name="T4" fmla="*/ 0 w 146"/>
                <a:gd name="T5" fmla="*/ 0 h 101"/>
                <a:gd name="T6" fmla="*/ 135 w 146"/>
                <a:gd name="T7" fmla="*/ 43 h 101"/>
                <a:gd name="T8" fmla="*/ 146 w 146"/>
                <a:gd name="T9" fmla="*/ 69 h 101"/>
              </a:gdLst>
              <a:ahLst/>
              <a:cxnLst>
                <a:cxn ang="0">
                  <a:pos x="T0" y="T1"/>
                </a:cxn>
                <a:cxn ang="0">
                  <a:pos x="T2" y="T3"/>
                </a:cxn>
                <a:cxn ang="0">
                  <a:pos x="T4" y="T5"/>
                </a:cxn>
                <a:cxn ang="0">
                  <a:pos x="T6" y="T7"/>
                </a:cxn>
                <a:cxn ang="0">
                  <a:pos x="T8" y="T9"/>
                </a:cxn>
              </a:cxnLst>
              <a:rect l="0" t="0" r="r" b="b"/>
              <a:pathLst>
                <a:path w="146" h="101">
                  <a:moveTo>
                    <a:pt x="146" y="69"/>
                  </a:moveTo>
                  <a:cubicBezTo>
                    <a:pt x="53" y="101"/>
                    <a:pt x="53" y="101"/>
                    <a:pt x="53" y="101"/>
                  </a:cubicBezTo>
                  <a:cubicBezTo>
                    <a:pt x="39" y="63"/>
                    <a:pt x="21" y="29"/>
                    <a:pt x="0" y="0"/>
                  </a:cubicBezTo>
                  <a:cubicBezTo>
                    <a:pt x="59" y="0"/>
                    <a:pt x="108" y="15"/>
                    <a:pt x="135" y="43"/>
                  </a:cubicBezTo>
                  <a:cubicBezTo>
                    <a:pt x="139" y="51"/>
                    <a:pt x="143" y="60"/>
                    <a:pt x="146" y="69"/>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26" name="Freeform 10"/>
            <p:cNvSpPr/>
            <p:nvPr/>
          </p:nvSpPr>
          <p:spPr bwMode="auto">
            <a:xfrm>
              <a:off x="6840899" y="6001704"/>
              <a:ext cx="588963" cy="1196975"/>
            </a:xfrm>
            <a:custGeom>
              <a:avLst/>
              <a:gdLst>
                <a:gd name="T0" fmla="*/ 107 w 114"/>
                <a:gd name="T1" fmla="*/ 0 h 232"/>
                <a:gd name="T2" fmla="*/ 0 w 114"/>
                <a:gd name="T3" fmla="*/ 232 h 232"/>
                <a:gd name="T4" fmla="*/ 25 w 114"/>
                <a:gd name="T5" fmla="*/ 100 h 232"/>
                <a:gd name="T6" fmla="*/ 107 w 114"/>
                <a:gd name="T7" fmla="*/ 0 h 232"/>
              </a:gdLst>
              <a:ahLst/>
              <a:cxnLst>
                <a:cxn ang="0">
                  <a:pos x="T0" y="T1"/>
                </a:cxn>
                <a:cxn ang="0">
                  <a:pos x="T2" y="T3"/>
                </a:cxn>
                <a:cxn ang="0">
                  <a:pos x="T4" y="T5"/>
                </a:cxn>
                <a:cxn ang="0">
                  <a:pos x="T6" y="T7"/>
                </a:cxn>
              </a:cxnLst>
              <a:rect l="0" t="0" r="r" b="b"/>
              <a:pathLst>
                <a:path w="114" h="232">
                  <a:moveTo>
                    <a:pt x="107" y="0"/>
                  </a:moveTo>
                  <a:cubicBezTo>
                    <a:pt x="114" y="91"/>
                    <a:pt x="73" y="179"/>
                    <a:pt x="0" y="232"/>
                  </a:cubicBezTo>
                  <a:cubicBezTo>
                    <a:pt x="18" y="198"/>
                    <a:pt x="27" y="152"/>
                    <a:pt x="25" y="100"/>
                  </a:cubicBezTo>
                  <a:cubicBezTo>
                    <a:pt x="65" y="70"/>
                    <a:pt x="93" y="35"/>
                    <a:pt x="107"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27" name="Freeform 11"/>
            <p:cNvSpPr/>
            <p:nvPr/>
          </p:nvSpPr>
          <p:spPr bwMode="auto">
            <a:xfrm>
              <a:off x="6104299" y="5898516"/>
              <a:ext cx="768350" cy="862012"/>
            </a:xfrm>
            <a:custGeom>
              <a:avLst/>
              <a:gdLst>
                <a:gd name="T0" fmla="*/ 0 w 149"/>
                <a:gd name="T1" fmla="*/ 45 h 167"/>
                <a:gd name="T2" fmla="*/ 126 w 149"/>
                <a:gd name="T3" fmla="*/ 0 h 167"/>
                <a:gd name="T4" fmla="*/ 149 w 149"/>
                <a:gd name="T5" fmla="*/ 111 h 167"/>
                <a:gd name="T6" fmla="*/ 43 w 149"/>
                <a:gd name="T7" fmla="*/ 167 h 167"/>
                <a:gd name="T8" fmla="*/ 0 w 149"/>
                <a:gd name="T9" fmla="*/ 45 h 167"/>
              </a:gdLst>
              <a:ahLst/>
              <a:cxnLst>
                <a:cxn ang="0">
                  <a:pos x="T0" y="T1"/>
                </a:cxn>
                <a:cxn ang="0">
                  <a:pos x="T2" y="T3"/>
                </a:cxn>
                <a:cxn ang="0">
                  <a:pos x="T4" y="T5"/>
                </a:cxn>
                <a:cxn ang="0">
                  <a:pos x="T6" y="T7"/>
                </a:cxn>
                <a:cxn ang="0">
                  <a:pos x="T8" y="T9"/>
                </a:cxn>
              </a:cxnLst>
              <a:rect l="0" t="0" r="r" b="b"/>
              <a:pathLst>
                <a:path w="149" h="167">
                  <a:moveTo>
                    <a:pt x="0" y="45"/>
                  </a:moveTo>
                  <a:cubicBezTo>
                    <a:pt x="126" y="0"/>
                    <a:pt x="126" y="0"/>
                    <a:pt x="126" y="0"/>
                  </a:cubicBezTo>
                  <a:cubicBezTo>
                    <a:pt x="139" y="39"/>
                    <a:pt x="146" y="76"/>
                    <a:pt x="149" y="111"/>
                  </a:cubicBezTo>
                  <a:cubicBezTo>
                    <a:pt x="119" y="133"/>
                    <a:pt x="83" y="152"/>
                    <a:pt x="43" y="167"/>
                  </a:cubicBezTo>
                  <a:lnTo>
                    <a:pt x="0" y="45"/>
                  </a:ln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28" name="Freeform 12"/>
            <p:cNvSpPr/>
            <p:nvPr/>
          </p:nvSpPr>
          <p:spPr bwMode="auto">
            <a:xfrm>
              <a:off x="5840774" y="5258754"/>
              <a:ext cx="882650" cy="779462"/>
            </a:xfrm>
            <a:custGeom>
              <a:avLst/>
              <a:gdLst>
                <a:gd name="T0" fmla="*/ 171 w 171"/>
                <a:gd name="T1" fmla="*/ 107 h 151"/>
                <a:gd name="T2" fmla="*/ 45 w 171"/>
                <a:gd name="T3" fmla="*/ 151 h 151"/>
                <a:gd name="T4" fmla="*/ 0 w 171"/>
                <a:gd name="T5" fmla="*/ 23 h 151"/>
                <a:gd name="T6" fmla="*/ 113 w 171"/>
                <a:gd name="T7" fmla="*/ 0 h 151"/>
                <a:gd name="T8" fmla="*/ 171 w 171"/>
                <a:gd name="T9" fmla="*/ 107 h 151"/>
              </a:gdLst>
              <a:ahLst/>
              <a:cxnLst>
                <a:cxn ang="0">
                  <a:pos x="T0" y="T1"/>
                </a:cxn>
                <a:cxn ang="0">
                  <a:pos x="T2" y="T3"/>
                </a:cxn>
                <a:cxn ang="0">
                  <a:pos x="T4" y="T5"/>
                </a:cxn>
                <a:cxn ang="0">
                  <a:pos x="T6" y="T7"/>
                </a:cxn>
                <a:cxn ang="0">
                  <a:pos x="T8" y="T9"/>
                </a:cxn>
              </a:cxnLst>
              <a:rect l="0" t="0" r="r" b="b"/>
              <a:pathLst>
                <a:path w="171" h="151">
                  <a:moveTo>
                    <a:pt x="171" y="107"/>
                  </a:moveTo>
                  <a:cubicBezTo>
                    <a:pt x="45" y="151"/>
                    <a:pt x="45" y="151"/>
                    <a:pt x="45" y="151"/>
                  </a:cubicBezTo>
                  <a:cubicBezTo>
                    <a:pt x="0" y="23"/>
                    <a:pt x="0" y="23"/>
                    <a:pt x="0" y="23"/>
                  </a:cubicBezTo>
                  <a:cubicBezTo>
                    <a:pt x="39" y="10"/>
                    <a:pt x="77" y="2"/>
                    <a:pt x="113" y="0"/>
                  </a:cubicBezTo>
                  <a:cubicBezTo>
                    <a:pt x="135" y="30"/>
                    <a:pt x="155" y="66"/>
                    <a:pt x="171" y="107"/>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29" name="Freeform 13"/>
            <p:cNvSpPr/>
            <p:nvPr/>
          </p:nvSpPr>
          <p:spPr bwMode="auto">
            <a:xfrm>
              <a:off x="5985236" y="4742816"/>
              <a:ext cx="1123950" cy="536575"/>
            </a:xfrm>
            <a:custGeom>
              <a:avLst/>
              <a:gdLst>
                <a:gd name="T0" fmla="*/ 218 w 218"/>
                <a:gd name="T1" fmla="*/ 104 h 104"/>
                <a:gd name="T2" fmla="*/ 94 w 218"/>
                <a:gd name="T3" fmla="*/ 81 h 104"/>
                <a:gd name="T4" fmla="*/ 0 w 218"/>
                <a:gd name="T5" fmla="*/ 5 h 104"/>
                <a:gd name="T6" fmla="*/ 218 w 218"/>
                <a:gd name="T7" fmla="*/ 104 h 104"/>
              </a:gdLst>
              <a:ahLst/>
              <a:cxnLst>
                <a:cxn ang="0">
                  <a:pos x="T0" y="T1"/>
                </a:cxn>
                <a:cxn ang="0">
                  <a:pos x="T2" y="T3"/>
                </a:cxn>
                <a:cxn ang="0">
                  <a:pos x="T4" y="T5"/>
                </a:cxn>
                <a:cxn ang="0">
                  <a:pos x="T6" y="T7"/>
                </a:cxn>
              </a:cxnLst>
              <a:rect l="0" t="0" r="r" b="b"/>
              <a:pathLst>
                <a:path w="218" h="104">
                  <a:moveTo>
                    <a:pt x="218" y="104"/>
                  </a:moveTo>
                  <a:cubicBezTo>
                    <a:pt x="185" y="88"/>
                    <a:pt x="142" y="79"/>
                    <a:pt x="94" y="81"/>
                  </a:cubicBezTo>
                  <a:cubicBezTo>
                    <a:pt x="65" y="45"/>
                    <a:pt x="33" y="18"/>
                    <a:pt x="0" y="5"/>
                  </a:cubicBezTo>
                  <a:cubicBezTo>
                    <a:pt x="85" y="0"/>
                    <a:pt x="166" y="38"/>
                    <a:pt x="218" y="104"/>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0" name="Freeform 14"/>
            <p:cNvSpPr/>
            <p:nvPr/>
          </p:nvSpPr>
          <p:spPr bwMode="auto">
            <a:xfrm>
              <a:off x="5650274" y="4799966"/>
              <a:ext cx="695325" cy="479425"/>
            </a:xfrm>
            <a:custGeom>
              <a:avLst/>
              <a:gdLst>
                <a:gd name="T0" fmla="*/ 14 w 135"/>
                <a:gd name="T1" fmla="*/ 1 h 93"/>
                <a:gd name="T2" fmla="*/ 135 w 135"/>
                <a:gd name="T3" fmla="*/ 71 h 93"/>
                <a:gd name="T4" fmla="*/ 30 w 135"/>
                <a:gd name="T5" fmla="*/ 93 h 93"/>
                <a:gd name="T6" fmla="*/ 0 w 135"/>
                <a:gd name="T7" fmla="*/ 5 h 93"/>
                <a:gd name="T8" fmla="*/ 14 w 135"/>
                <a:gd name="T9" fmla="*/ 1 h 93"/>
              </a:gdLst>
              <a:ahLst/>
              <a:cxnLst>
                <a:cxn ang="0">
                  <a:pos x="T0" y="T1"/>
                </a:cxn>
                <a:cxn ang="0">
                  <a:pos x="T2" y="T3"/>
                </a:cxn>
                <a:cxn ang="0">
                  <a:pos x="T4" y="T5"/>
                </a:cxn>
                <a:cxn ang="0">
                  <a:pos x="T6" y="T7"/>
                </a:cxn>
                <a:cxn ang="0">
                  <a:pos x="T8" y="T9"/>
                </a:cxn>
              </a:cxnLst>
              <a:rect l="0" t="0" r="r" b="b"/>
              <a:pathLst>
                <a:path w="135" h="93">
                  <a:moveTo>
                    <a:pt x="14" y="1"/>
                  </a:moveTo>
                  <a:cubicBezTo>
                    <a:pt x="53" y="0"/>
                    <a:pt x="97" y="26"/>
                    <a:pt x="135" y="71"/>
                  </a:cubicBezTo>
                  <a:cubicBezTo>
                    <a:pt x="102" y="74"/>
                    <a:pt x="66" y="81"/>
                    <a:pt x="30" y="93"/>
                  </a:cubicBezTo>
                  <a:cubicBezTo>
                    <a:pt x="0" y="5"/>
                    <a:pt x="0" y="5"/>
                    <a:pt x="0" y="5"/>
                  </a:cubicBezTo>
                  <a:cubicBezTo>
                    <a:pt x="4" y="4"/>
                    <a:pt x="9" y="2"/>
                    <a:pt x="14" y="1"/>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1" name="Freeform 15"/>
            <p:cNvSpPr/>
            <p:nvPr/>
          </p:nvSpPr>
          <p:spPr bwMode="auto">
            <a:xfrm>
              <a:off x="6361474" y="6590666"/>
              <a:ext cx="520700" cy="773112"/>
            </a:xfrm>
            <a:custGeom>
              <a:avLst/>
              <a:gdLst>
                <a:gd name="T0" fmla="*/ 100 w 101"/>
                <a:gd name="T1" fmla="*/ 0 h 150"/>
                <a:gd name="T2" fmla="*/ 55 w 101"/>
                <a:gd name="T3" fmla="*/ 141 h 150"/>
                <a:gd name="T4" fmla="*/ 35 w 101"/>
                <a:gd name="T5" fmla="*/ 150 h 150"/>
                <a:gd name="T6" fmla="*/ 0 w 101"/>
                <a:gd name="T7" fmla="*/ 52 h 150"/>
                <a:gd name="T8" fmla="*/ 100 w 101"/>
                <a:gd name="T9" fmla="*/ 0 h 150"/>
              </a:gdLst>
              <a:ahLst/>
              <a:cxnLst>
                <a:cxn ang="0">
                  <a:pos x="T0" y="T1"/>
                </a:cxn>
                <a:cxn ang="0">
                  <a:pos x="T2" y="T3"/>
                </a:cxn>
                <a:cxn ang="0">
                  <a:pos x="T4" y="T5"/>
                </a:cxn>
                <a:cxn ang="0">
                  <a:pos x="T6" y="T7"/>
                </a:cxn>
                <a:cxn ang="0">
                  <a:pos x="T8" y="T9"/>
                </a:cxn>
              </a:cxnLst>
              <a:rect l="0" t="0" r="r" b="b"/>
              <a:pathLst>
                <a:path w="101" h="150">
                  <a:moveTo>
                    <a:pt x="100" y="0"/>
                  </a:moveTo>
                  <a:cubicBezTo>
                    <a:pt x="101" y="62"/>
                    <a:pt x="85" y="114"/>
                    <a:pt x="55" y="141"/>
                  </a:cubicBezTo>
                  <a:cubicBezTo>
                    <a:pt x="48" y="144"/>
                    <a:pt x="42" y="147"/>
                    <a:pt x="35" y="150"/>
                  </a:cubicBezTo>
                  <a:cubicBezTo>
                    <a:pt x="0" y="52"/>
                    <a:pt x="0" y="52"/>
                    <a:pt x="0" y="52"/>
                  </a:cubicBezTo>
                  <a:cubicBezTo>
                    <a:pt x="37" y="38"/>
                    <a:pt x="71" y="20"/>
                    <a:pt x="100"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2" name="Freeform 16"/>
            <p:cNvSpPr/>
            <p:nvPr/>
          </p:nvSpPr>
          <p:spPr bwMode="auto">
            <a:xfrm>
              <a:off x="5701074" y="6889116"/>
              <a:ext cx="747713" cy="536575"/>
            </a:xfrm>
            <a:custGeom>
              <a:avLst/>
              <a:gdLst>
                <a:gd name="T0" fmla="*/ 111 w 145"/>
                <a:gd name="T1" fmla="*/ 0 h 104"/>
                <a:gd name="T2" fmla="*/ 145 w 145"/>
                <a:gd name="T3" fmla="*/ 98 h 104"/>
                <a:gd name="T4" fmla="*/ 124 w 145"/>
                <a:gd name="T5" fmla="*/ 104 h 104"/>
                <a:gd name="T6" fmla="*/ 0 w 145"/>
                <a:gd name="T7" fmla="*/ 22 h 104"/>
                <a:gd name="T8" fmla="*/ 111 w 145"/>
                <a:gd name="T9" fmla="*/ 0 h 104"/>
              </a:gdLst>
              <a:ahLst/>
              <a:cxnLst>
                <a:cxn ang="0">
                  <a:pos x="T0" y="T1"/>
                </a:cxn>
                <a:cxn ang="0">
                  <a:pos x="T2" y="T3"/>
                </a:cxn>
                <a:cxn ang="0">
                  <a:pos x="T4" y="T5"/>
                </a:cxn>
                <a:cxn ang="0">
                  <a:pos x="T6" y="T7"/>
                </a:cxn>
                <a:cxn ang="0">
                  <a:pos x="T8" y="T9"/>
                </a:cxn>
              </a:cxnLst>
              <a:rect l="0" t="0" r="r" b="b"/>
              <a:pathLst>
                <a:path w="145" h="104">
                  <a:moveTo>
                    <a:pt x="111" y="0"/>
                  </a:moveTo>
                  <a:cubicBezTo>
                    <a:pt x="145" y="98"/>
                    <a:pt x="145" y="98"/>
                    <a:pt x="145" y="98"/>
                  </a:cubicBezTo>
                  <a:cubicBezTo>
                    <a:pt x="138" y="100"/>
                    <a:pt x="131" y="102"/>
                    <a:pt x="124" y="104"/>
                  </a:cubicBezTo>
                  <a:cubicBezTo>
                    <a:pt x="83" y="102"/>
                    <a:pt x="38" y="71"/>
                    <a:pt x="0" y="22"/>
                  </a:cubicBezTo>
                  <a:cubicBezTo>
                    <a:pt x="35" y="19"/>
                    <a:pt x="73" y="12"/>
                    <a:pt x="111"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3" name="Freeform 17"/>
            <p:cNvSpPr/>
            <p:nvPr/>
          </p:nvSpPr>
          <p:spPr bwMode="auto">
            <a:xfrm>
              <a:off x="5370874" y="6162041"/>
              <a:ext cx="866775" cy="742950"/>
            </a:xfrm>
            <a:custGeom>
              <a:avLst/>
              <a:gdLst>
                <a:gd name="T0" fmla="*/ 125 w 168"/>
                <a:gd name="T1" fmla="*/ 0 h 144"/>
                <a:gd name="T2" fmla="*/ 168 w 168"/>
                <a:gd name="T3" fmla="*/ 122 h 144"/>
                <a:gd name="T4" fmla="*/ 51 w 168"/>
                <a:gd name="T5" fmla="*/ 144 h 144"/>
                <a:gd name="T6" fmla="*/ 0 w 168"/>
                <a:gd name="T7" fmla="*/ 44 h 144"/>
                <a:gd name="T8" fmla="*/ 125 w 168"/>
                <a:gd name="T9" fmla="*/ 0 h 144"/>
              </a:gdLst>
              <a:ahLst/>
              <a:cxnLst>
                <a:cxn ang="0">
                  <a:pos x="T0" y="T1"/>
                </a:cxn>
                <a:cxn ang="0">
                  <a:pos x="T2" y="T3"/>
                </a:cxn>
                <a:cxn ang="0">
                  <a:pos x="T4" y="T5"/>
                </a:cxn>
                <a:cxn ang="0">
                  <a:pos x="T6" y="T7"/>
                </a:cxn>
                <a:cxn ang="0">
                  <a:pos x="T8" y="T9"/>
                </a:cxn>
              </a:cxnLst>
              <a:rect l="0" t="0" r="r" b="b"/>
              <a:pathLst>
                <a:path w="168" h="144">
                  <a:moveTo>
                    <a:pt x="125" y="0"/>
                  </a:moveTo>
                  <a:cubicBezTo>
                    <a:pt x="168" y="122"/>
                    <a:pt x="168" y="122"/>
                    <a:pt x="168" y="122"/>
                  </a:cubicBezTo>
                  <a:cubicBezTo>
                    <a:pt x="127" y="135"/>
                    <a:pt x="87" y="143"/>
                    <a:pt x="51" y="144"/>
                  </a:cubicBezTo>
                  <a:cubicBezTo>
                    <a:pt x="31" y="115"/>
                    <a:pt x="13" y="81"/>
                    <a:pt x="0" y="44"/>
                  </a:cubicBezTo>
                  <a:lnTo>
                    <a:pt x="125" y="0"/>
                  </a:ln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4" name="Freeform 18"/>
            <p:cNvSpPr/>
            <p:nvPr/>
          </p:nvSpPr>
          <p:spPr bwMode="auto">
            <a:xfrm>
              <a:off x="5226411" y="5407979"/>
              <a:ext cx="758825" cy="887412"/>
            </a:xfrm>
            <a:custGeom>
              <a:avLst/>
              <a:gdLst>
                <a:gd name="T0" fmla="*/ 102 w 147"/>
                <a:gd name="T1" fmla="*/ 0 h 172"/>
                <a:gd name="T2" fmla="*/ 147 w 147"/>
                <a:gd name="T3" fmla="*/ 128 h 172"/>
                <a:gd name="T4" fmla="*/ 22 w 147"/>
                <a:gd name="T5" fmla="*/ 172 h 172"/>
                <a:gd name="T6" fmla="*/ 0 w 147"/>
                <a:gd name="T7" fmla="*/ 53 h 172"/>
                <a:gd name="T8" fmla="*/ 102 w 147"/>
                <a:gd name="T9" fmla="*/ 0 h 172"/>
              </a:gdLst>
              <a:ahLst/>
              <a:cxnLst>
                <a:cxn ang="0">
                  <a:pos x="T0" y="T1"/>
                </a:cxn>
                <a:cxn ang="0">
                  <a:pos x="T2" y="T3"/>
                </a:cxn>
                <a:cxn ang="0">
                  <a:pos x="T4" y="T5"/>
                </a:cxn>
                <a:cxn ang="0">
                  <a:pos x="T6" y="T7"/>
                </a:cxn>
                <a:cxn ang="0">
                  <a:pos x="T8" y="T9"/>
                </a:cxn>
              </a:cxnLst>
              <a:rect l="0" t="0" r="r" b="b"/>
              <a:pathLst>
                <a:path w="147" h="172">
                  <a:moveTo>
                    <a:pt x="102" y="0"/>
                  </a:moveTo>
                  <a:cubicBezTo>
                    <a:pt x="147" y="128"/>
                    <a:pt x="147" y="128"/>
                    <a:pt x="147" y="128"/>
                  </a:cubicBezTo>
                  <a:cubicBezTo>
                    <a:pt x="22" y="172"/>
                    <a:pt x="22" y="172"/>
                    <a:pt x="22" y="172"/>
                  </a:cubicBezTo>
                  <a:cubicBezTo>
                    <a:pt x="8" y="131"/>
                    <a:pt x="1" y="90"/>
                    <a:pt x="0" y="53"/>
                  </a:cubicBezTo>
                  <a:cubicBezTo>
                    <a:pt x="29" y="32"/>
                    <a:pt x="63" y="14"/>
                    <a:pt x="102"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5" name="Freeform 19"/>
            <p:cNvSpPr/>
            <p:nvPr/>
          </p:nvSpPr>
          <p:spPr bwMode="auto">
            <a:xfrm>
              <a:off x="5226411" y="4857116"/>
              <a:ext cx="490538" cy="701675"/>
            </a:xfrm>
            <a:custGeom>
              <a:avLst/>
              <a:gdLst>
                <a:gd name="T0" fmla="*/ 64 w 95"/>
                <a:gd name="T1" fmla="*/ 0 h 136"/>
                <a:gd name="T2" fmla="*/ 95 w 95"/>
                <a:gd name="T3" fmla="*/ 88 h 136"/>
                <a:gd name="T4" fmla="*/ 0 w 95"/>
                <a:gd name="T5" fmla="*/ 136 h 136"/>
                <a:gd name="T6" fmla="*/ 51 w 95"/>
                <a:gd name="T7" fmla="*/ 6 h 136"/>
                <a:gd name="T8" fmla="*/ 64 w 95"/>
                <a:gd name="T9" fmla="*/ 0 h 136"/>
              </a:gdLst>
              <a:ahLst/>
              <a:cxnLst>
                <a:cxn ang="0">
                  <a:pos x="T0" y="T1"/>
                </a:cxn>
                <a:cxn ang="0">
                  <a:pos x="T2" y="T3"/>
                </a:cxn>
                <a:cxn ang="0">
                  <a:pos x="T4" y="T5"/>
                </a:cxn>
                <a:cxn ang="0">
                  <a:pos x="T6" y="T7"/>
                </a:cxn>
                <a:cxn ang="0">
                  <a:pos x="T8" y="T9"/>
                </a:cxn>
              </a:cxnLst>
              <a:rect l="0" t="0" r="r" b="b"/>
              <a:pathLst>
                <a:path w="95" h="136">
                  <a:moveTo>
                    <a:pt x="64" y="0"/>
                  </a:moveTo>
                  <a:cubicBezTo>
                    <a:pt x="95" y="88"/>
                    <a:pt x="95" y="88"/>
                    <a:pt x="95" y="88"/>
                  </a:cubicBezTo>
                  <a:cubicBezTo>
                    <a:pt x="60" y="101"/>
                    <a:pt x="28" y="118"/>
                    <a:pt x="0" y="136"/>
                  </a:cubicBezTo>
                  <a:cubicBezTo>
                    <a:pt x="2" y="77"/>
                    <a:pt x="19" y="29"/>
                    <a:pt x="51" y="6"/>
                  </a:cubicBezTo>
                  <a:cubicBezTo>
                    <a:pt x="55" y="4"/>
                    <a:pt x="60" y="2"/>
                    <a:pt x="64"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6" name="Freeform 20"/>
            <p:cNvSpPr/>
            <p:nvPr/>
          </p:nvSpPr>
          <p:spPr bwMode="auto">
            <a:xfrm>
              <a:off x="4694599" y="5022216"/>
              <a:ext cx="563563" cy="1103312"/>
            </a:xfrm>
            <a:custGeom>
              <a:avLst/>
              <a:gdLst>
                <a:gd name="T0" fmla="*/ 109 w 109"/>
                <a:gd name="T1" fmla="*/ 0 h 214"/>
                <a:gd name="T2" fmla="*/ 83 w 109"/>
                <a:gd name="T3" fmla="*/ 118 h 214"/>
                <a:gd name="T4" fmla="*/ 1 w 109"/>
                <a:gd name="T5" fmla="*/ 214 h 214"/>
                <a:gd name="T6" fmla="*/ 109 w 109"/>
                <a:gd name="T7" fmla="*/ 0 h 214"/>
              </a:gdLst>
              <a:ahLst/>
              <a:cxnLst>
                <a:cxn ang="0">
                  <a:pos x="T0" y="T1"/>
                </a:cxn>
                <a:cxn ang="0">
                  <a:pos x="T2" y="T3"/>
                </a:cxn>
                <a:cxn ang="0">
                  <a:pos x="T4" y="T5"/>
                </a:cxn>
                <a:cxn ang="0">
                  <a:pos x="T6" y="T7"/>
                </a:cxn>
              </a:cxnLst>
              <a:rect l="0" t="0" r="r" b="b"/>
              <a:pathLst>
                <a:path w="109" h="214">
                  <a:moveTo>
                    <a:pt x="109" y="0"/>
                  </a:moveTo>
                  <a:cubicBezTo>
                    <a:pt x="92" y="31"/>
                    <a:pt x="83" y="72"/>
                    <a:pt x="83" y="118"/>
                  </a:cubicBezTo>
                  <a:cubicBezTo>
                    <a:pt x="45" y="148"/>
                    <a:pt x="16" y="181"/>
                    <a:pt x="1" y="214"/>
                  </a:cubicBezTo>
                  <a:cubicBezTo>
                    <a:pt x="0" y="130"/>
                    <a:pt x="41" y="50"/>
                    <a:pt x="109"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7" name="Freeform 21"/>
            <p:cNvSpPr/>
            <p:nvPr/>
          </p:nvSpPr>
          <p:spPr bwMode="auto">
            <a:xfrm>
              <a:off x="4932724" y="6863716"/>
              <a:ext cx="1181100" cy="614362"/>
            </a:xfrm>
            <a:custGeom>
              <a:avLst/>
              <a:gdLst>
                <a:gd name="T0" fmla="*/ 126 w 229"/>
                <a:gd name="T1" fmla="*/ 28 h 119"/>
                <a:gd name="T2" fmla="*/ 229 w 229"/>
                <a:gd name="T3" fmla="*/ 115 h 119"/>
                <a:gd name="T4" fmla="*/ 0 w 229"/>
                <a:gd name="T5" fmla="*/ 0 h 119"/>
                <a:gd name="T6" fmla="*/ 126 w 229"/>
                <a:gd name="T7" fmla="*/ 28 h 119"/>
              </a:gdLst>
              <a:ahLst/>
              <a:cxnLst>
                <a:cxn ang="0">
                  <a:pos x="T0" y="T1"/>
                </a:cxn>
                <a:cxn ang="0">
                  <a:pos x="T2" y="T3"/>
                </a:cxn>
                <a:cxn ang="0">
                  <a:pos x="T4" y="T5"/>
                </a:cxn>
                <a:cxn ang="0">
                  <a:pos x="T6" y="T7"/>
                </a:cxn>
              </a:cxnLst>
              <a:rect l="0" t="0" r="r" b="b"/>
              <a:pathLst>
                <a:path w="229" h="119">
                  <a:moveTo>
                    <a:pt x="126" y="28"/>
                  </a:moveTo>
                  <a:cubicBezTo>
                    <a:pt x="157" y="69"/>
                    <a:pt x="193" y="100"/>
                    <a:pt x="229" y="115"/>
                  </a:cubicBezTo>
                  <a:cubicBezTo>
                    <a:pt x="138" y="119"/>
                    <a:pt x="51" y="76"/>
                    <a:pt x="0" y="0"/>
                  </a:cubicBezTo>
                  <a:cubicBezTo>
                    <a:pt x="33" y="19"/>
                    <a:pt x="77" y="29"/>
                    <a:pt x="126" y="28"/>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38" name="Freeform 22"/>
            <p:cNvSpPr/>
            <p:nvPr/>
          </p:nvSpPr>
          <p:spPr bwMode="auto">
            <a:xfrm>
              <a:off x="4731111" y="5754054"/>
              <a:ext cx="511175" cy="747712"/>
            </a:xfrm>
            <a:custGeom>
              <a:avLst/>
              <a:gdLst>
                <a:gd name="T0" fmla="*/ 77 w 99"/>
                <a:gd name="T1" fmla="*/ 0 h 145"/>
                <a:gd name="T2" fmla="*/ 99 w 99"/>
                <a:gd name="T3" fmla="*/ 112 h 145"/>
                <a:gd name="T4" fmla="*/ 6 w 99"/>
                <a:gd name="T5" fmla="*/ 145 h 145"/>
                <a:gd name="T6" fmla="*/ 0 w 99"/>
                <a:gd name="T7" fmla="*/ 125 h 145"/>
                <a:gd name="T8" fmla="*/ 77 w 99"/>
                <a:gd name="T9" fmla="*/ 0 h 145"/>
              </a:gdLst>
              <a:ahLst/>
              <a:cxnLst>
                <a:cxn ang="0">
                  <a:pos x="T0" y="T1"/>
                </a:cxn>
                <a:cxn ang="0">
                  <a:pos x="T2" y="T3"/>
                </a:cxn>
                <a:cxn ang="0">
                  <a:pos x="T4" y="T5"/>
                </a:cxn>
                <a:cxn ang="0">
                  <a:pos x="T6" y="T7"/>
                </a:cxn>
                <a:cxn ang="0">
                  <a:pos x="T8" y="T9"/>
                </a:cxn>
              </a:cxnLst>
              <a:rect l="0" t="0" r="r" b="b"/>
              <a:pathLst>
                <a:path w="99" h="145">
                  <a:moveTo>
                    <a:pt x="77" y="0"/>
                  </a:moveTo>
                  <a:cubicBezTo>
                    <a:pt x="79" y="36"/>
                    <a:pt x="86" y="74"/>
                    <a:pt x="99" y="112"/>
                  </a:cubicBezTo>
                  <a:cubicBezTo>
                    <a:pt x="6" y="145"/>
                    <a:pt x="6" y="145"/>
                    <a:pt x="6" y="145"/>
                  </a:cubicBezTo>
                  <a:cubicBezTo>
                    <a:pt x="4" y="138"/>
                    <a:pt x="2" y="131"/>
                    <a:pt x="0" y="125"/>
                  </a:cubicBezTo>
                  <a:cubicBezTo>
                    <a:pt x="0" y="84"/>
                    <a:pt x="29" y="39"/>
                    <a:pt x="77" y="0"/>
                  </a:cubicBez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sp>
          <p:nvSpPr>
            <p:cNvPr id="43" name="Freeform 23"/>
            <p:cNvSpPr/>
            <p:nvPr/>
          </p:nvSpPr>
          <p:spPr bwMode="auto">
            <a:xfrm>
              <a:off x="4793024" y="6419216"/>
              <a:ext cx="722313" cy="490537"/>
            </a:xfrm>
            <a:custGeom>
              <a:avLst/>
              <a:gdLst>
                <a:gd name="T0" fmla="*/ 93 w 140"/>
                <a:gd name="T1" fmla="*/ 0 h 95"/>
                <a:gd name="T2" fmla="*/ 140 w 140"/>
                <a:gd name="T3" fmla="*/ 95 h 95"/>
                <a:gd name="T4" fmla="*/ 3 w 140"/>
                <a:gd name="T5" fmla="*/ 41 h 95"/>
                <a:gd name="T6" fmla="*/ 0 w 140"/>
                <a:gd name="T7" fmla="*/ 33 h 95"/>
                <a:gd name="T8" fmla="*/ 93 w 140"/>
                <a:gd name="T9" fmla="*/ 0 h 95"/>
              </a:gdLst>
              <a:ahLst/>
              <a:cxnLst>
                <a:cxn ang="0">
                  <a:pos x="T0" y="T1"/>
                </a:cxn>
                <a:cxn ang="0">
                  <a:pos x="T2" y="T3"/>
                </a:cxn>
                <a:cxn ang="0">
                  <a:pos x="T4" y="T5"/>
                </a:cxn>
                <a:cxn ang="0">
                  <a:pos x="T6" y="T7"/>
                </a:cxn>
                <a:cxn ang="0">
                  <a:pos x="T8" y="T9"/>
                </a:cxn>
              </a:cxnLst>
              <a:rect l="0" t="0" r="r" b="b"/>
              <a:pathLst>
                <a:path w="140" h="95">
                  <a:moveTo>
                    <a:pt x="93" y="0"/>
                  </a:moveTo>
                  <a:cubicBezTo>
                    <a:pt x="106" y="35"/>
                    <a:pt x="122" y="67"/>
                    <a:pt x="140" y="95"/>
                  </a:cubicBezTo>
                  <a:cubicBezTo>
                    <a:pt x="77" y="94"/>
                    <a:pt x="27" y="75"/>
                    <a:pt x="3" y="41"/>
                  </a:cubicBezTo>
                  <a:cubicBezTo>
                    <a:pt x="2" y="39"/>
                    <a:pt x="1" y="36"/>
                    <a:pt x="0" y="33"/>
                  </a:cubicBezTo>
                  <a:lnTo>
                    <a:pt x="93" y="0"/>
                  </a:lnTo>
                  <a:close/>
                </a:path>
              </a:pathLst>
            </a:custGeom>
            <a:grpFill/>
            <a:ln>
              <a:solidFill>
                <a:schemeClr val="tx1">
                  <a:lumMod val="85000"/>
                  <a:lumOff val="15000"/>
                </a:schemeClr>
              </a:solidFill>
              <a:prstDash val="solid"/>
            </a:ln>
          </p:spPr>
          <p:txBody>
            <a:bodyPr vert="horz" wrap="square" lIns="91440" tIns="45720" rIns="91440" bIns="45720" numCol="1" anchor="t" anchorCtr="0" compatLnSpc="1"/>
            <a:lstStyle/>
            <a:p>
              <a:endParaRPr lang="zh-CN" altLang="en-US"/>
            </a:p>
          </p:txBody>
        </p:sp>
      </p:grpSp>
      <p:sp>
        <p:nvSpPr>
          <p:cNvPr id="41" name="TextBox 6"/>
          <p:cNvSpPr txBox="1"/>
          <p:nvPr/>
        </p:nvSpPr>
        <p:spPr>
          <a:xfrm>
            <a:off x="709591" y="186442"/>
            <a:ext cx="2160000" cy="276999"/>
          </a:xfrm>
          <a:prstGeom prst="rect">
            <a:avLst/>
          </a:prstGeom>
          <a:noFill/>
        </p:spPr>
        <p:txBody>
          <a:bodyPr wrap="square" lIns="0" tIns="0" rIns="0" bIns="0" rtlCol="0" anchor="ctr">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Part3</a:t>
            </a:r>
            <a:r>
              <a:rPr lang="zh-CN" altLang="en-US" b="1" dirty="0" smtClean="0">
                <a:solidFill>
                  <a:schemeClr val="bg1"/>
                </a:solidFill>
                <a:latin typeface="微软雅黑" panose="020B0503020204020204" pitchFamily="34" charset="-122"/>
                <a:ea typeface="微软雅黑" panose="020B0503020204020204" pitchFamily="34" charset="-122"/>
              </a:rPr>
              <a:t> 关键技术介绍</a:t>
            </a:r>
            <a:endParaRPr lang="en-US" b="1" dirty="0">
              <a:solidFill>
                <a:srgbClr val="00B0F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852824" y="2350950"/>
            <a:ext cx="1649635" cy="2346387"/>
            <a:chOff x="2144068" y="2638656"/>
            <a:chExt cx="1649635" cy="2346387"/>
          </a:xfrm>
        </p:grpSpPr>
        <p:sp>
          <p:nvSpPr>
            <p:cNvPr id="103" name="Freeform 5962"/>
            <p:cNvSpPr>
              <a:spLocks noChangeAspect="1" noEditPoints="1"/>
            </p:cNvSpPr>
            <p:nvPr/>
          </p:nvSpPr>
          <p:spPr bwMode="auto">
            <a:xfrm>
              <a:off x="2563361" y="2638656"/>
              <a:ext cx="811048" cy="1393535"/>
            </a:xfrm>
            <a:custGeom>
              <a:avLst/>
              <a:gdLst>
                <a:gd name="T0" fmla="*/ 290822 w 1874"/>
                <a:gd name="T1" fmla="*/ 3227274 h 3562"/>
                <a:gd name="T2" fmla="*/ 256097 w 1874"/>
                <a:gd name="T3" fmla="*/ 3050706 h 3562"/>
                <a:gd name="T4" fmla="*/ 292993 w 1874"/>
                <a:gd name="T5" fmla="*/ 3042858 h 3562"/>
                <a:gd name="T6" fmla="*/ 295163 w 1874"/>
                <a:gd name="T7" fmla="*/ 3064439 h 3562"/>
                <a:gd name="T8" fmla="*/ 258268 w 1874"/>
                <a:gd name="T9" fmla="*/ 3164494 h 3562"/>
                <a:gd name="T10" fmla="*/ 295163 w 1874"/>
                <a:gd name="T11" fmla="*/ 3176265 h 3562"/>
                <a:gd name="T12" fmla="*/ 247416 w 1874"/>
                <a:gd name="T13" fmla="*/ 3101714 h 3562"/>
                <a:gd name="T14" fmla="*/ 319037 w 1874"/>
                <a:gd name="T15" fmla="*/ 3248854 h 3562"/>
                <a:gd name="T16" fmla="*/ 329888 w 1874"/>
                <a:gd name="T17" fmla="*/ 2874138 h 3562"/>
                <a:gd name="T18" fmla="*/ 299504 w 1874"/>
                <a:gd name="T19" fmla="*/ 2832938 h 3562"/>
                <a:gd name="T20" fmla="*/ 329888 w 1874"/>
                <a:gd name="T21" fmla="*/ 2905527 h 3562"/>
                <a:gd name="T22" fmla="*/ 599007 w 1874"/>
                <a:gd name="T23" fmla="*/ 3484279 h 3562"/>
                <a:gd name="T24" fmla="*/ 557771 w 1874"/>
                <a:gd name="T25" fmla="*/ 3448965 h 3562"/>
                <a:gd name="T26" fmla="*/ 579475 w 1874"/>
                <a:gd name="T27" fmla="*/ 3476431 h 3562"/>
                <a:gd name="T28" fmla="*/ 564282 w 1874"/>
                <a:gd name="T29" fmla="*/ 3321444 h 3562"/>
                <a:gd name="T30" fmla="*/ 464448 w 1874"/>
                <a:gd name="T31" fmla="*/ 3448965 h 3562"/>
                <a:gd name="T32" fmla="*/ 334229 w 1874"/>
                <a:gd name="T33" fmla="*/ 3325367 h 3562"/>
                <a:gd name="T34" fmla="*/ 282141 w 1874"/>
                <a:gd name="T35" fmla="*/ 3250816 h 3562"/>
                <a:gd name="T36" fmla="*/ 264779 w 1874"/>
                <a:gd name="T37" fmla="*/ 3239045 h 3562"/>
                <a:gd name="T38" fmla="*/ 390657 w 1874"/>
                <a:gd name="T39" fmla="*/ 3388147 h 3562"/>
                <a:gd name="T40" fmla="*/ 371124 w 1874"/>
                <a:gd name="T41" fmla="*/ 3352833 h 3562"/>
                <a:gd name="T42" fmla="*/ 384146 w 1874"/>
                <a:gd name="T43" fmla="*/ 3382261 h 3562"/>
                <a:gd name="T44" fmla="*/ 497003 w 1874"/>
                <a:gd name="T45" fmla="*/ 3386185 h 3562"/>
                <a:gd name="T46" fmla="*/ 405849 w 1874"/>
                <a:gd name="T47" fmla="*/ 3409728 h 3562"/>
                <a:gd name="T48" fmla="*/ 549090 w 1874"/>
                <a:gd name="T49" fmla="*/ 3433270 h 3562"/>
                <a:gd name="T50" fmla="*/ 314696 w 1874"/>
                <a:gd name="T51" fmla="*/ 2699531 h 3562"/>
                <a:gd name="T52" fmla="*/ 284312 w 1874"/>
                <a:gd name="T53" fmla="*/ 2778006 h 3562"/>
                <a:gd name="T54" fmla="*/ 310355 w 1874"/>
                <a:gd name="T55" fmla="*/ 2793701 h 3562"/>
                <a:gd name="T56" fmla="*/ 2022735 w 1874"/>
                <a:gd name="T57" fmla="*/ 882841 h 3562"/>
                <a:gd name="T58" fmla="*/ 1606035 w 1874"/>
                <a:gd name="T59" fmla="*/ 684692 h 3562"/>
                <a:gd name="T60" fmla="*/ 1315212 w 1874"/>
                <a:gd name="T61" fmla="*/ 645455 h 3562"/>
                <a:gd name="T62" fmla="*/ 1317382 w 1874"/>
                <a:gd name="T63" fmla="*/ 406107 h 3562"/>
                <a:gd name="T64" fmla="*/ 1054774 w 1874"/>
                <a:gd name="T65" fmla="*/ 308013 h 3562"/>
                <a:gd name="T66" fmla="*/ 844253 w 1874"/>
                <a:gd name="T67" fmla="*/ 119674 h 3562"/>
                <a:gd name="T68" fmla="*/ 523046 w 1874"/>
                <a:gd name="T69" fmla="*/ 39237 h 3562"/>
                <a:gd name="T70" fmla="*/ 323377 w 1874"/>
                <a:gd name="T71" fmla="*/ 51009 h 3562"/>
                <a:gd name="T72" fmla="*/ 171455 w 1874"/>
                <a:gd name="T73" fmla="*/ 323708 h 3562"/>
                <a:gd name="T74" fmla="*/ 36895 w 1874"/>
                <a:gd name="T75" fmla="*/ 619950 h 3562"/>
                <a:gd name="T76" fmla="*/ 23873 w 1874"/>
                <a:gd name="T77" fmla="*/ 896574 h 3562"/>
                <a:gd name="T78" fmla="*/ 434063 w 1874"/>
                <a:gd name="T79" fmla="*/ 1445897 h 3562"/>
                <a:gd name="T80" fmla="*/ 460107 w 1874"/>
                <a:gd name="T81" fmla="*/ 1891241 h 3562"/>
                <a:gd name="T82" fmla="*/ 379805 w 1874"/>
                <a:gd name="T83" fmla="*/ 2356204 h 3562"/>
                <a:gd name="T84" fmla="*/ 338569 w 1874"/>
                <a:gd name="T85" fmla="*/ 2679913 h 3562"/>
                <a:gd name="T86" fmla="*/ 375465 w 1874"/>
                <a:gd name="T87" fmla="*/ 2827053 h 3562"/>
                <a:gd name="T88" fmla="*/ 245246 w 1874"/>
                <a:gd name="T89" fmla="*/ 2950650 h 3562"/>
                <a:gd name="T90" fmla="*/ 327718 w 1874"/>
                <a:gd name="T91" fmla="*/ 3015392 h 3562"/>
                <a:gd name="T92" fmla="*/ 316866 w 1874"/>
                <a:gd name="T93" fmla="*/ 3097791 h 3562"/>
                <a:gd name="T94" fmla="*/ 332058 w 1874"/>
                <a:gd name="T95" fmla="*/ 3172342 h 3562"/>
                <a:gd name="T96" fmla="*/ 362443 w 1874"/>
                <a:gd name="T97" fmla="*/ 3250816 h 3562"/>
                <a:gd name="T98" fmla="*/ 340740 w 1874"/>
                <a:gd name="T99" fmla="*/ 3301825 h 3562"/>
                <a:gd name="T100" fmla="*/ 371124 w 1874"/>
                <a:gd name="T101" fmla="*/ 3309672 h 3562"/>
                <a:gd name="T102" fmla="*/ 392827 w 1874"/>
                <a:gd name="T103" fmla="*/ 3339100 h 3562"/>
                <a:gd name="T104" fmla="*/ 549090 w 1874"/>
                <a:gd name="T105" fmla="*/ 3160570 h 3562"/>
                <a:gd name="T106" fmla="*/ 659776 w 1874"/>
                <a:gd name="T107" fmla="*/ 2860404 h 3562"/>
                <a:gd name="T108" fmla="*/ 718375 w 1874"/>
                <a:gd name="T109" fmla="*/ 2705417 h 3562"/>
                <a:gd name="T110" fmla="*/ 928896 w 1874"/>
                <a:gd name="T111" fmla="*/ 2524925 h 3562"/>
                <a:gd name="T112" fmla="*/ 1087329 w 1874"/>
                <a:gd name="T113" fmla="*/ 2307157 h 3562"/>
                <a:gd name="T114" fmla="*/ 1454112 w 1874"/>
                <a:gd name="T115" fmla="*/ 1812767 h 3562"/>
                <a:gd name="T116" fmla="*/ 1825237 w 1874"/>
                <a:gd name="T117" fmla="*/ 1469440 h 3562"/>
                <a:gd name="T118" fmla="*/ 757441 w 1874"/>
                <a:gd name="T119" fmla="*/ 3423461 h 3562"/>
                <a:gd name="T120" fmla="*/ 312526 w 1874"/>
                <a:gd name="T121" fmla="*/ 2972231 h 3562"/>
                <a:gd name="T122" fmla="*/ 273460 w 1874"/>
                <a:gd name="T123" fmla="*/ 3076210 h 3562"/>
                <a:gd name="T124" fmla="*/ 297333 w 1874"/>
                <a:gd name="T125" fmla="*/ 31331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solidFill>
              <a:srgbClr val="00B0F0"/>
            </a:solidFill>
            <a:ln w="9525">
              <a:noFill/>
              <a:round/>
            </a:ln>
          </p:spPr>
          <p:txBody>
            <a:bodyPr/>
            <a:lstStyle/>
            <a:p>
              <a:endParaRPr lang="zh-CN" altLang="en-US"/>
            </a:p>
          </p:txBody>
        </p:sp>
        <p:sp>
          <p:nvSpPr>
            <p:cNvPr id="107" name="TextBox 7"/>
            <p:cNvSpPr txBox="1"/>
            <p:nvPr/>
          </p:nvSpPr>
          <p:spPr>
            <a:xfrm>
              <a:off x="2144068" y="4369490"/>
              <a:ext cx="1649635" cy="615553"/>
            </a:xfrm>
            <a:prstGeom prst="rect">
              <a:avLst/>
            </a:prstGeom>
            <a:noFill/>
          </p:spPr>
          <p:txBody>
            <a:bodyPr wrap="square" lIns="0" tIns="0" rIns="0" bIns="0" rtlCol="0" anchor="t">
              <a:spAutoFit/>
            </a:bodyPr>
            <a:lstStyle/>
            <a:p>
              <a:pPr lvl="0" algn="ctr" defTabSz="914400">
                <a:spcBef>
                  <a:spcPct val="20000"/>
                </a:spcBef>
                <a:defRPr/>
              </a:pPr>
              <a:r>
                <a:rPr lang="zh-CN" altLang="en-US" sz="2000" dirty="0" smtClean="0">
                  <a:solidFill>
                    <a:schemeClr val="bg1"/>
                  </a:solidFill>
                  <a:latin typeface="微软雅黑" panose="020B0503020204020204" pitchFamily="34" charset="-122"/>
                  <a:ea typeface="微软雅黑" panose="020B0503020204020204" pitchFamily="34" charset="-122"/>
                </a:rPr>
                <a:t>知识图谱相关理论知识</a:t>
              </a:r>
              <a:endParaRPr 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279366" y="2488657"/>
            <a:ext cx="1649635" cy="1900466"/>
            <a:chOff x="4035438" y="2776363"/>
            <a:chExt cx="1649635" cy="1900466"/>
          </a:xfrm>
        </p:grpSpPr>
        <p:sp>
          <p:nvSpPr>
            <p:cNvPr id="105" name="Freeform 6155"/>
            <p:cNvSpPr>
              <a:spLocks noChangeAspect="1" noEditPoints="1"/>
            </p:cNvSpPr>
            <p:nvPr/>
          </p:nvSpPr>
          <p:spPr bwMode="auto">
            <a:xfrm>
              <a:off x="4474675" y="2776363"/>
              <a:ext cx="771161" cy="1118120"/>
            </a:xfrm>
            <a:custGeom>
              <a:avLst/>
              <a:gdLst>
                <a:gd name="T0" fmla="*/ 844660 w 2834"/>
                <a:gd name="T1" fmla="*/ 116017 h 4108"/>
                <a:gd name="T2" fmla="*/ 859670 w 2834"/>
                <a:gd name="T3" fmla="*/ 88719 h 4108"/>
                <a:gd name="T4" fmla="*/ 805088 w 2834"/>
                <a:gd name="T5" fmla="*/ 578722 h 4108"/>
                <a:gd name="T6" fmla="*/ 881503 w 2834"/>
                <a:gd name="T7" fmla="*/ 147410 h 4108"/>
                <a:gd name="T8" fmla="*/ 754599 w 2834"/>
                <a:gd name="T9" fmla="*/ 591006 h 4108"/>
                <a:gd name="T10" fmla="*/ 700017 w 2834"/>
                <a:gd name="T11" fmla="*/ 637413 h 4108"/>
                <a:gd name="T12" fmla="*/ 701381 w 2834"/>
                <a:gd name="T13" fmla="*/ 659251 h 4108"/>
                <a:gd name="T14" fmla="*/ 908794 w 2834"/>
                <a:gd name="T15" fmla="*/ 5460 h 4108"/>
                <a:gd name="T16" fmla="*/ 57311 w 2834"/>
                <a:gd name="T17" fmla="*/ 1378559 h 4108"/>
                <a:gd name="T18" fmla="*/ 27291 w 2834"/>
                <a:gd name="T19" fmla="*/ 1269366 h 4108"/>
                <a:gd name="T20" fmla="*/ 113258 w 2834"/>
                <a:gd name="T21" fmla="*/ 1130145 h 4108"/>
                <a:gd name="T22" fmla="*/ 473501 w 2834"/>
                <a:gd name="T23" fmla="*/ 902205 h 4108"/>
                <a:gd name="T24" fmla="*/ 204683 w 2834"/>
                <a:gd name="T25" fmla="*/ 1085103 h 4108"/>
                <a:gd name="T26" fmla="*/ 151466 w 2834"/>
                <a:gd name="T27" fmla="*/ 1203851 h 4108"/>
                <a:gd name="T28" fmla="*/ 176028 w 2834"/>
                <a:gd name="T29" fmla="*/ 1349896 h 4108"/>
                <a:gd name="T30" fmla="*/ 255172 w 2834"/>
                <a:gd name="T31" fmla="*/ 1415412 h 4108"/>
                <a:gd name="T32" fmla="*/ 424377 w 2834"/>
                <a:gd name="T33" fmla="*/ 995019 h 4108"/>
                <a:gd name="T34" fmla="*/ 260630 w 2834"/>
                <a:gd name="T35" fmla="*/ 996384 h 4108"/>
                <a:gd name="T36" fmla="*/ 338410 w 2834"/>
                <a:gd name="T37" fmla="*/ 722037 h 4108"/>
                <a:gd name="T38" fmla="*/ 88696 w 2834"/>
                <a:gd name="T39" fmla="*/ 715213 h 4108"/>
                <a:gd name="T40" fmla="*/ 162382 w 2834"/>
                <a:gd name="T41" fmla="*/ 1310314 h 4108"/>
                <a:gd name="T42" fmla="*/ 630425 w 2834"/>
                <a:gd name="T43" fmla="*/ 1227054 h 4108"/>
                <a:gd name="T44" fmla="*/ 702746 w 2834"/>
                <a:gd name="T45" fmla="*/ 1242068 h 4108"/>
                <a:gd name="T46" fmla="*/ 1196715 w 2834"/>
                <a:gd name="T47" fmla="*/ 2009147 h 4108"/>
                <a:gd name="T48" fmla="*/ 805088 w 2834"/>
                <a:gd name="T49" fmla="*/ 1131510 h 4108"/>
                <a:gd name="T50" fmla="*/ 747776 w 2834"/>
                <a:gd name="T51" fmla="*/ 1727976 h 4108"/>
                <a:gd name="T52" fmla="*/ 705475 w 2834"/>
                <a:gd name="T53" fmla="*/ 1938172 h 4108"/>
                <a:gd name="T54" fmla="*/ 833743 w 2834"/>
                <a:gd name="T55" fmla="*/ 1845358 h 4108"/>
                <a:gd name="T56" fmla="*/ 982480 w 2834"/>
                <a:gd name="T57" fmla="*/ 1947726 h 4108"/>
                <a:gd name="T58" fmla="*/ 1666122 w 2834"/>
                <a:gd name="T59" fmla="*/ 2329901 h 4108"/>
                <a:gd name="T60" fmla="*/ 1632008 w 2834"/>
                <a:gd name="T61" fmla="*/ 1895860 h 4108"/>
                <a:gd name="T62" fmla="*/ 1391847 w 2834"/>
                <a:gd name="T63" fmla="*/ 760255 h 4108"/>
                <a:gd name="T64" fmla="*/ 1172153 w 2834"/>
                <a:gd name="T65" fmla="*/ 562343 h 4108"/>
                <a:gd name="T66" fmla="*/ 1038427 w 2834"/>
                <a:gd name="T67" fmla="*/ 518666 h 4108"/>
                <a:gd name="T68" fmla="*/ 882867 w 2834"/>
                <a:gd name="T69" fmla="*/ 543234 h 4108"/>
                <a:gd name="T70" fmla="*/ 747776 w 2834"/>
                <a:gd name="T71" fmla="*/ 625129 h 4108"/>
                <a:gd name="T72" fmla="*/ 664538 w 2834"/>
                <a:gd name="T73" fmla="*/ 711118 h 4108"/>
                <a:gd name="T74" fmla="*/ 558103 w 2834"/>
                <a:gd name="T75" fmla="*/ 850339 h 4108"/>
                <a:gd name="T76" fmla="*/ 446210 w 2834"/>
                <a:gd name="T77" fmla="*/ 926774 h 4108"/>
                <a:gd name="T78" fmla="*/ 447574 w 2834"/>
                <a:gd name="T79" fmla="*/ 1025047 h 4108"/>
                <a:gd name="T80" fmla="*/ 581301 w 2834"/>
                <a:gd name="T81" fmla="*/ 1048251 h 4108"/>
                <a:gd name="T82" fmla="*/ 795536 w 2834"/>
                <a:gd name="T83" fmla="*/ 1060535 h 4108"/>
                <a:gd name="T84" fmla="*/ 881503 w 2834"/>
                <a:gd name="T85" fmla="*/ 823041 h 4108"/>
                <a:gd name="T86" fmla="*/ 906065 w 2834"/>
                <a:gd name="T87" fmla="*/ 1018223 h 4108"/>
                <a:gd name="T88" fmla="*/ 936085 w 2834"/>
                <a:gd name="T89" fmla="*/ 1087833 h 4108"/>
                <a:gd name="T90" fmla="*/ 676819 w 2834"/>
                <a:gd name="T91" fmla="*/ 1288475 h 4108"/>
                <a:gd name="T92" fmla="*/ 562197 w 2834"/>
                <a:gd name="T93" fmla="*/ 1206580 h 4108"/>
                <a:gd name="T94" fmla="*/ 526718 w 2834"/>
                <a:gd name="T95" fmla="*/ 1288475 h 4108"/>
                <a:gd name="T96" fmla="*/ 375253 w 2834"/>
                <a:gd name="T97" fmla="*/ 1394938 h 4108"/>
                <a:gd name="T98" fmla="*/ 191038 w 2834"/>
                <a:gd name="T99" fmla="*/ 1538253 h 4108"/>
                <a:gd name="T100" fmla="*/ 47759 w 2834"/>
                <a:gd name="T101" fmla="*/ 1811235 h 4108"/>
                <a:gd name="T102" fmla="*/ 347962 w 2834"/>
                <a:gd name="T103" fmla="*/ 1785302 h 4108"/>
                <a:gd name="T104" fmla="*/ 721850 w 2834"/>
                <a:gd name="T105" fmla="*/ 1843993 h 4108"/>
                <a:gd name="T106" fmla="*/ 664538 w 2834"/>
                <a:gd name="T107" fmla="*/ 1624243 h 4108"/>
                <a:gd name="T108" fmla="*/ 921075 w 2834"/>
                <a:gd name="T109" fmla="*/ 1910874 h 4108"/>
                <a:gd name="T110" fmla="*/ 927898 w 2834"/>
                <a:gd name="T111" fmla="*/ 1867197 h 4108"/>
                <a:gd name="T112" fmla="*/ 1047979 w 2834"/>
                <a:gd name="T113" fmla="*/ 1737530 h 4108"/>
                <a:gd name="T114" fmla="*/ 1290869 w 2834"/>
                <a:gd name="T115" fmla="*/ 1640622 h 4108"/>
                <a:gd name="T116" fmla="*/ 1424596 w 2834"/>
                <a:gd name="T117" fmla="*/ 1732071 h 4108"/>
                <a:gd name="T118" fmla="*/ 1005677 w 2834"/>
                <a:gd name="T119" fmla="*/ 1854913 h 4108"/>
                <a:gd name="T120" fmla="*/ 1195351 w 2834"/>
                <a:gd name="T121" fmla="*/ 1984579 h 4108"/>
                <a:gd name="T122" fmla="*/ 1312702 w 2834"/>
                <a:gd name="T123" fmla="*/ 2383133 h 4108"/>
                <a:gd name="T124" fmla="*/ 1619727 w 2834"/>
                <a:gd name="T125" fmla="*/ 2755753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solidFill>
              <a:srgbClr val="00B050"/>
            </a:solidFill>
            <a:ln w="9525">
              <a:noFill/>
              <a:round/>
            </a:ln>
          </p:spPr>
          <p:txBody>
            <a:bodyPr/>
            <a:lstStyle/>
            <a:p>
              <a:endParaRPr lang="zh-CN" altLang="en-US"/>
            </a:p>
          </p:txBody>
        </p:sp>
        <p:sp>
          <p:nvSpPr>
            <p:cNvPr id="108" name="TextBox 7"/>
            <p:cNvSpPr txBox="1"/>
            <p:nvPr/>
          </p:nvSpPr>
          <p:spPr>
            <a:xfrm>
              <a:off x="4035438" y="4369489"/>
              <a:ext cx="1649635" cy="307340"/>
            </a:xfrm>
            <a:prstGeom prst="rect">
              <a:avLst/>
            </a:prstGeom>
            <a:noFill/>
          </p:spPr>
          <p:txBody>
            <a:bodyPr wrap="square" lIns="0" tIns="0" rIns="0" bIns="0" rtlCol="0" anchor="t">
              <a:spAutoFit/>
            </a:bodyPr>
            <a:lstStyle/>
            <a:p>
              <a:pPr lvl="0" algn="ctr" defTabSz="914400">
                <a:spcBef>
                  <a:spcPct val="20000"/>
                </a:spcBef>
                <a:defRPr/>
              </a:pPr>
              <a:r>
                <a:rPr lang="zh-CN" altLang="en-US" sz="2000" dirty="0" smtClean="0">
                  <a:solidFill>
                    <a:schemeClr val="bg1"/>
                  </a:solidFill>
                  <a:latin typeface="微软雅黑" panose="020B0503020204020204" pitchFamily="34" charset="-122"/>
                  <a:ea typeface="微软雅黑" panose="020B0503020204020204" pitchFamily="34" charset="-122"/>
                </a:rPr>
                <a:t>实体抽取</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705908" y="2488657"/>
            <a:ext cx="1649635" cy="2208679"/>
            <a:chOff x="5926808" y="2776363"/>
            <a:chExt cx="1649635" cy="2208679"/>
          </a:xfrm>
        </p:grpSpPr>
        <p:sp>
          <p:nvSpPr>
            <p:cNvPr id="106" name="Freeform 6151"/>
            <p:cNvSpPr>
              <a:spLocks noChangeAspect="1" noEditPoints="1"/>
            </p:cNvSpPr>
            <p:nvPr/>
          </p:nvSpPr>
          <p:spPr bwMode="auto">
            <a:xfrm>
              <a:off x="6125453" y="2776363"/>
              <a:ext cx="1252345" cy="1118120"/>
            </a:xfrm>
            <a:custGeom>
              <a:avLst/>
              <a:gdLst>
                <a:gd name="T0" fmla="*/ 812451 w 2690"/>
                <a:gd name="T1" fmla="*/ 641405 h 2404"/>
                <a:gd name="T2" fmla="*/ 1905057 w 2690"/>
                <a:gd name="T3" fmla="*/ 657732 h 2404"/>
                <a:gd name="T4" fmla="*/ 1804668 w 2690"/>
                <a:gd name="T5" fmla="*/ 1378439 h 2404"/>
                <a:gd name="T6" fmla="*/ 1680932 w 2690"/>
                <a:gd name="T7" fmla="*/ 1168524 h 2404"/>
                <a:gd name="T8" fmla="*/ 1466147 w 2690"/>
                <a:gd name="T9" fmla="*/ 802340 h 2404"/>
                <a:gd name="T10" fmla="*/ 1344746 w 2690"/>
                <a:gd name="T11" fmla="*/ 720707 h 2404"/>
                <a:gd name="T12" fmla="*/ 1099610 w 2690"/>
                <a:gd name="T13" fmla="*/ 900300 h 2404"/>
                <a:gd name="T14" fmla="*/ 1085602 w 2690"/>
                <a:gd name="T15" fmla="*/ 697383 h 2404"/>
                <a:gd name="T16" fmla="*/ 896497 w 2690"/>
                <a:gd name="T17" fmla="*/ 632076 h 2404"/>
                <a:gd name="T18" fmla="*/ 751750 w 2690"/>
                <a:gd name="T19" fmla="*/ 851320 h 2404"/>
                <a:gd name="T20" fmla="*/ 506614 w 2690"/>
                <a:gd name="T21" fmla="*/ 925956 h 2404"/>
                <a:gd name="T22" fmla="*/ 247471 w 2690"/>
                <a:gd name="T23" fmla="*/ 1163859 h 2404"/>
                <a:gd name="T24" fmla="*/ 39689 w 2690"/>
                <a:gd name="T25" fmla="*/ 1476399 h 2404"/>
                <a:gd name="T26" fmla="*/ 112062 w 2690"/>
                <a:gd name="T27" fmla="*/ 1842583 h 2404"/>
                <a:gd name="T28" fmla="*/ 308171 w 2690"/>
                <a:gd name="T29" fmla="*/ 1987191 h 2404"/>
                <a:gd name="T30" fmla="*/ 751750 w 2690"/>
                <a:gd name="T31" fmla="*/ 1842583 h 2404"/>
                <a:gd name="T32" fmla="*/ 1087937 w 2690"/>
                <a:gd name="T33" fmla="*/ 2001185 h 2404"/>
                <a:gd name="T34" fmla="*/ 1169649 w 2690"/>
                <a:gd name="T35" fmla="*/ 2012847 h 2404"/>
                <a:gd name="T36" fmla="*/ 1372761 w 2690"/>
                <a:gd name="T37" fmla="*/ 2264744 h 2404"/>
                <a:gd name="T38" fmla="*/ 1580543 w 2690"/>
                <a:gd name="T39" fmla="*/ 2281071 h 2404"/>
                <a:gd name="T40" fmla="*/ 1865368 w 2690"/>
                <a:gd name="T41" fmla="*/ 1837918 h 2404"/>
                <a:gd name="T42" fmla="*/ 1648248 w 2690"/>
                <a:gd name="T43" fmla="*/ 2369702 h 2404"/>
                <a:gd name="T44" fmla="*/ 1998442 w 2690"/>
                <a:gd name="T45" fmla="*/ 398838 h 2404"/>
                <a:gd name="T46" fmla="*/ 1564201 w 2690"/>
                <a:gd name="T47" fmla="*/ 2439673 h 2404"/>
                <a:gd name="T48" fmla="*/ 1606224 w 2690"/>
                <a:gd name="T49" fmla="*/ 2558625 h 2404"/>
                <a:gd name="T50" fmla="*/ 1143968 w 2690"/>
                <a:gd name="T51" fmla="*/ 2085151 h 2404"/>
                <a:gd name="T52" fmla="*/ 2603111 w 2690"/>
                <a:gd name="T53" fmla="*/ 1016919 h 2404"/>
                <a:gd name="T54" fmla="*/ 2437352 w 2690"/>
                <a:gd name="T55" fmla="*/ 1240828 h 2404"/>
                <a:gd name="T56" fmla="*/ 2537741 w 2690"/>
                <a:gd name="T57" fmla="*/ 869979 h 2404"/>
                <a:gd name="T58" fmla="*/ 2056807 w 2690"/>
                <a:gd name="T59" fmla="*/ 445485 h 2404"/>
                <a:gd name="T60" fmla="*/ 2070815 w 2690"/>
                <a:gd name="T61" fmla="*/ 405835 h 2404"/>
                <a:gd name="T62" fmla="*/ 2138519 w 2690"/>
                <a:gd name="T63" fmla="*/ 429159 h 2404"/>
                <a:gd name="T64" fmla="*/ 2199220 w 2690"/>
                <a:gd name="T65" fmla="*/ 653067 h 2404"/>
                <a:gd name="T66" fmla="*/ 2551749 w 2690"/>
                <a:gd name="T67" fmla="*/ 937618 h 2404"/>
                <a:gd name="T68" fmla="*/ 2866923 w 2690"/>
                <a:gd name="T69" fmla="*/ 2428011 h 2404"/>
                <a:gd name="T70" fmla="*/ 2638130 w 2690"/>
                <a:gd name="T71" fmla="*/ 2605272 h 2404"/>
                <a:gd name="T72" fmla="*/ 2596107 w 2690"/>
                <a:gd name="T73" fmla="*/ 2801193 h 2404"/>
                <a:gd name="T74" fmla="*/ 2801554 w 2690"/>
                <a:gd name="T75" fmla="*/ 2574951 h 2404"/>
                <a:gd name="T76" fmla="*/ 3105056 w 2690"/>
                <a:gd name="T77" fmla="*/ 956277 h 2404"/>
                <a:gd name="T78" fmla="*/ 2897274 w 2690"/>
                <a:gd name="T79" fmla="*/ 2150458 h 2404"/>
                <a:gd name="T80" fmla="*/ 2876262 w 2690"/>
                <a:gd name="T81" fmla="*/ 2134131 h 2404"/>
                <a:gd name="T82" fmla="*/ 2920620 w 2690"/>
                <a:gd name="T83" fmla="*/ 2472327 h 2404"/>
                <a:gd name="T84" fmla="*/ 3039686 w 2690"/>
                <a:gd name="T85" fmla="*/ 2215764 h 2404"/>
                <a:gd name="T86" fmla="*/ 2624122 w 2690"/>
                <a:gd name="T87" fmla="*/ 1072896 h 2404"/>
                <a:gd name="T88" fmla="*/ 1776652 w 2690"/>
                <a:gd name="T89" fmla="*/ 573766 h 2404"/>
                <a:gd name="T90" fmla="*/ 1594551 w 2690"/>
                <a:gd name="T91" fmla="*/ 293880 h 2404"/>
                <a:gd name="T92" fmla="*/ 1052917 w 2690"/>
                <a:gd name="T93" fmla="*/ 90963 h 2404"/>
                <a:gd name="T94" fmla="*/ 1003890 w 2690"/>
                <a:gd name="T95" fmla="*/ 359187 h 2404"/>
                <a:gd name="T96" fmla="*/ 1162645 w 2690"/>
                <a:gd name="T97" fmla="*/ 475806 h 2404"/>
                <a:gd name="T98" fmla="*/ 996886 w 2690"/>
                <a:gd name="T99" fmla="*/ 373181 h 2404"/>
                <a:gd name="T100" fmla="*/ 1407781 w 2690"/>
                <a:gd name="T101" fmla="*/ 471141 h 2404"/>
                <a:gd name="T102" fmla="*/ 1750971 w 2690"/>
                <a:gd name="T103" fmla="*/ 606420 h 2404"/>
                <a:gd name="T104" fmla="*/ 1589882 w 2690"/>
                <a:gd name="T105" fmla="*/ 382511 h 2404"/>
                <a:gd name="T106" fmla="*/ 1274707 w 2690"/>
                <a:gd name="T107" fmla="*/ 135278 h 2404"/>
                <a:gd name="T108" fmla="*/ 1767314 w 2690"/>
                <a:gd name="T109" fmla="*/ 347525 h 2404"/>
                <a:gd name="T110" fmla="*/ 1748637 w 2690"/>
                <a:gd name="T111" fmla="*/ 307875 h 2404"/>
                <a:gd name="T112" fmla="*/ 1877041 w 2690"/>
                <a:gd name="T113" fmla="*/ 249565 h 2404"/>
                <a:gd name="T114" fmla="*/ 838132 w 2690"/>
                <a:gd name="T115" fmla="*/ 83966 h 2404"/>
                <a:gd name="T116" fmla="*/ 915174 w 2690"/>
                <a:gd name="T117" fmla="*/ 214579 h 2404"/>
                <a:gd name="T118" fmla="*/ 1192995 w 2690"/>
                <a:gd name="T119" fmla="*/ 391840 h 2404"/>
                <a:gd name="T120" fmla="*/ 1090271 w 2690"/>
                <a:gd name="T121" fmla="*/ 128281 h 2404"/>
                <a:gd name="T122" fmla="*/ 863812 w 2690"/>
                <a:gd name="T123" fmla="*/ 41983 h 2404"/>
                <a:gd name="T124" fmla="*/ 1874706 w 2690"/>
                <a:gd name="T125" fmla="*/ 1450743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solidFill>
              <a:srgbClr val="BE3C1A"/>
            </a:solidFill>
            <a:ln w="9525">
              <a:noFill/>
              <a:round/>
            </a:ln>
          </p:spPr>
          <p:txBody>
            <a:bodyPr/>
            <a:lstStyle/>
            <a:p>
              <a:endParaRPr lang="zh-CN" altLang="en-US"/>
            </a:p>
          </p:txBody>
        </p:sp>
        <p:sp>
          <p:nvSpPr>
            <p:cNvPr id="109" name="TextBox 7"/>
            <p:cNvSpPr txBox="1"/>
            <p:nvPr/>
          </p:nvSpPr>
          <p:spPr>
            <a:xfrm>
              <a:off x="5926808" y="4369489"/>
              <a:ext cx="1649635" cy="615553"/>
            </a:xfrm>
            <a:prstGeom prst="rect">
              <a:avLst/>
            </a:prstGeom>
            <a:noFill/>
          </p:spPr>
          <p:txBody>
            <a:bodyPr wrap="square" lIns="0" tIns="0" rIns="0" bIns="0" rtlCol="0" anchor="t">
              <a:spAutoFit/>
            </a:bodyPr>
            <a:lstStyle/>
            <a:p>
              <a:pPr lvl="0" algn="ctr" defTabSz="914400">
                <a:spcBef>
                  <a:spcPct val="20000"/>
                </a:spcBef>
                <a:defRPr/>
              </a:pPr>
              <a:r>
                <a:rPr lang="zh-CN" altLang="en-US" sz="2000" dirty="0" smtClean="0">
                  <a:solidFill>
                    <a:schemeClr val="bg1"/>
                  </a:solidFill>
                  <a:latin typeface="微软雅黑" panose="020B0503020204020204" pitchFamily="34" charset="-122"/>
                  <a:ea typeface="微软雅黑" panose="020B0503020204020204" pitchFamily="34" charset="-122"/>
                </a:rPr>
                <a:t>可视化及其他相关技术</a:t>
              </a:r>
              <a:endParaRPr lang="en-US" sz="2000" dirty="0">
                <a:solidFill>
                  <a:schemeClr val="bg1"/>
                </a:solidFill>
                <a:latin typeface="微软雅黑" panose="020B0503020204020204" pitchFamily="34" charset="-122"/>
                <a:ea typeface="微软雅黑" panose="020B0503020204020204" pitchFamily="34" charset="-122"/>
              </a:endParaRPr>
            </a:p>
          </p:txBody>
        </p:sp>
      </p:grpSp>
      <p:sp>
        <p:nvSpPr>
          <p:cNvPr id="45" name="Freeform 5"/>
          <p:cNvSpPr>
            <a:spLocks noEditPoints="1"/>
          </p:cNvSpPr>
          <p:nvPr/>
        </p:nvSpPr>
        <p:spPr bwMode="auto">
          <a:xfrm>
            <a:off x="122618" y="79413"/>
            <a:ext cx="467090" cy="46709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1826</Words>
  <Application>WPS 演示</Application>
  <PresentationFormat>宽屏</PresentationFormat>
  <Paragraphs>228</Paragraphs>
  <Slides>27</Slides>
  <Notes>8</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27</vt:i4>
      </vt:variant>
    </vt:vector>
  </HeadingPairs>
  <TitlesOfParts>
    <vt:vector size="45" baseType="lpstr">
      <vt:lpstr>Arial</vt:lpstr>
      <vt:lpstr>宋体</vt:lpstr>
      <vt:lpstr>Wingdings</vt:lpstr>
      <vt:lpstr>Wingdings 2</vt:lpstr>
      <vt:lpstr>Agency FB</vt:lpstr>
      <vt:lpstr>微软雅黑</vt:lpstr>
      <vt:lpstr>Script MT Bold</vt:lpstr>
      <vt:lpstr>Malgun Gothic</vt:lpstr>
      <vt:lpstr>等线</vt:lpstr>
      <vt:lpstr>Mongolian Baiti</vt:lpstr>
      <vt:lpstr>Arial Unicode MS</vt:lpstr>
      <vt:lpstr>等线 Light</vt:lpstr>
      <vt:lpstr>Calibri</vt:lpstr>
      <vt:lpstr>Meiryo</vt:lpstr>
      <vt:lpstr>Arial Narrow</vt:lpstr>
      <vt:lpstr>HDOfficeLightV0</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jdd</cp:lastModifiedBy>
  <cp:revision>456</cp:revision>
  <dcterms:created xsi:type="dcterms:W3CDTF">2015-06-16T07:55:00Z</dcterms:created>
  <dcterms:modified xsi:type="dcterms:W3CDTF">2018-05-12T12:51:43Z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2052-10.1.0.7359</vt:lpwstr>
  </property>
</Properties>
</file>